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8" r:id="rId3"/>
    <p:sldId id="269" r:id="rId4"/>
    <p:sldId id="272" r:id="rId5"/>
    <p:sldId id="273" r:id="rId6"/>
    <p:sldId id="274" r:id="rId7"/>
    <p:sldId id="275" r:id="rId8"/>
    <p:sldId id="277" r:id="rId9"/>
    <p:sldId id="278" r:id="rId10"/>
    <p:sldId id="279" r:id="rId11"/>
    <p:sldId id="276" r:id="rId12"/>
    <p:sldId id="26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kes, Genevieve (DCYF)" initials="SG(" lastIdx="4" clrIdx="0">
    <p:extLst>
      <p:ext uri="{19B8F6BF-5375-455C-9EA6-DF929625EA0E}">
        <p15:presenceInfo xmlns:p15="http://schemas.microsoft.com/office/powerpoint/2012/main" userId="S-1-5-21-1645379729-1712154184-1921145505-5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AE8"/>
    <a:srgbClr val="863399"/>
    <a:srgbClr val="F1E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8" autoAdjust="0"/>
    <p:restoredTop sz="96395" autoAdjust="0"/>
  </p:normalViewPr>
  <p:slideViewPr>
    <p:cSldViewPr snapToGrid="0">
      <p:cViewPr varScale="1">
        <p:scale>
          <a:sx n="111" d="100"/>
          <a:sy n="111" d="100"/>
        </p:scale>
        <p:origin x="522"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Sheet1!$F$12</c:f>
              <c:strCache>
                <c:ptCount val="1"/>
                <c:pt idx="0">
                  <c:v>Centers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Sheet1!$E$13:$E$15</c:f>
              <c:strCache>
                <c:ptCount val="3"/>
                <c:pt idx="0">
                  <c:v>ECEAP/HS</c:v>
                </c:pt>
                <c:pt idx="1">
                  <c:v>Subsidy</c:v>
                </c:pt>
                <c:pt idx="2">
                  <c:v>No state funding</c:v>
                </c:pt>
              </c:strCache>
            </c:strRef>
          </c:cat>
          <c:val>
            <c:numRef>
              <c:f>Sheet1!$F$13:$F$15</c:f>
              <c:numCache>
                <c:formatCode>#,##0</c:formatCode>
                <c:ptCount val="3"/>
                <c:pt idx="0">
                  <c:v>350</c:v>
                </c:pt>
                <c:pt idx="1">
                  <c:v>904</c:v>
                </c:pt>
                <c:pt idx="2">
                  <c:v>244.48800000000003</c:v>
                </c:pt>
              </c:numCache>
            </c:numRef>
          </c:val>
          <c:extLst>
            <c:ext xmlns:c16="http://schemas.microsoft.com/office/drawing/2014/chart" uri="{C3380CC4-5D6E-409C-BE32-E72D297353CC}">
              <c16:uniqueId val="{00000000-F051-4294-B2C9-FB4DED06F474}"/>
            </c:ext>
          </c:extLst>
        </c:ser>
        <c:ser>
          <c:idx val="1"/>
          <c:order val="1"/>
          <c:tx>
            <c:strRef>
              <c:f>Sheet1!$G$12</c:f>
              <c:strCache>
                <c:ptCount val="1"/>
                <c:pt idx="0">
                  <c:v>Family Homes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Sheet1!$E$13:$E$15</c:f>
              <c:strCache>
                <c:ptCount val="3"/>
                <c:pt idx="0">
                  <c:v>ECEAP/HS</c:v>
                </c:pt>
                <c:pt idx="1">
                  <c:v>Subsidy</c:v>
                </c:pt>
                <c:pt idx="2">
                  <c:v>No state funding</c:v>
                </c:pt>
              </c:strCache>
            </c:strRef>
          </c:cat>
          <c:val>
            <c:numRef>
              <c:f>Sheet1!$G$13:$G$15</c:f>
              <c:numCache>
                <c:formatCode>#,##0</c:formatCode>
                <c:ptCount val="3"/>
                <c:pt idx="0">
                  <c:v>9</c:v>
                </c:pt>
                <c:pt idx="1">
                  <c:v>1787</c:v>
                </c:pt>
                <c:pt idx="2">
                  <c:v>487.51199999999994</c:v>
                </c:pt>
              </c:numCache>
            </c:numRef>
          </c:val>
          <c:extLst>
            <c:ext xmlns:c16="http://schemas.microsoft.com/office/drawing/2014/chart" uri="{C3380CC4-5D6E-409C-BE32-E72D297353CC}">
              <c16:uniqueId val="{00000001-F051-4294-B2C9-FB4DED06F474}"/>
            </c:ext>
          </c:extLst>
        </c:ser>
        <c:dLbls>
          <c:dLblPos val="outEnd"/>
          <c:showLegendKey val="0"/>
          <c:showVal val="1"/>
          <c:showCatName val="0"/>
          <c:showSerName val="0"/>
          <c:showPercent val="0"/>
          <c:showBubbleSize val="0"/>
        </c:dLbls>
        <c:gapWidth val="219"/>
        <c:overlap val="-27"/>
        <c:axId val="662827344"/>
        <c:axId val="662829312"/>
      </c:barChart>
      <c:catAx>
        <c:axId val="6628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2829312"/>
        <c:crosses val="autoZero"/>
        <c:auto val="1"/>
        <c:lblAlgn val="ctr"/>
        <c:lblOffset val="100"/>
        <c:noMultiLvlLbl val="0"/>
      </c:catAx>
      <c:valAx>
        <c:axId val="662829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282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CEAE8"/>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1-24T11:35:29.629" idx="1">
    <p:pos x="10" y="10"/>
    <p:text>This pyramid makes me a little uncomfortable - we try to always put licensing as the base since it is foundational and it covers the most children. Subsidy and Early Achievers have complete overlap in population of providers and parents. I would also put ECEAP in here for quality...</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24T11:37:40.965" idx="2">
    <p:pos x="10" y="10"/>
    <p:text>Again, I would put licensing before subsidy to emphasize the progression of standards and narrowing of population influence.</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1-24T11:39:08.363" idx="3">
    <p:pos x="10" y="10"/>
    <p:text>For someone new to the topic, it would be good to highlight that licensing is only required for 4+hours programs. Also note age is birth to age 12 - school age care is often overlooked.</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50A3BA9-DB10-452D-9FE8-96D1400863B9}" type="datetimeFigureOut">
              <a:rPr lang="en-US" smtClean="0"/>
              <a:t>1/24/2020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DF968A3-35F5-4985-BA83-E373A3A66B01}" type="slidenum">
              <a:rPr lang="en-US" smtClean="0"/>
              <a:t>‹#›</a:t>
            </a:fld>
            <a:endParaRPr lang="en-US"/>
          </a:p>
        </p:txBody>
      </p:sp>
    </p:spTree>
    <p:extLst>
      <p:ext uri="{BB962C8B-B14F-4D97-AF65-F5344CB8AC3E}">
        <p14:creationId xmlns:p14="http://schemas.microsoft.com/office/powerpoint/2010/main" val="1463165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18B4DC-8C32-4DD3-801D-6DFC7A199313}" type="datetimeFigureOut">
              <a:rPr lang="en-US" smtClean="0"/>
              <a:t>1/24/2020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DDD076-B8C7-440B-9518-AA4703B71545}" type="slidenum">
              <a:rPr lang="en-US" smtClean="0"/>
              <a:t>‹#›</a:t>
            </a:fld>
            <a:endParaRPr lang="en-US"/>
          </a:p>
        </p:txBody>
      </p:sp>
    </p:spTree>
    <p:extLst>
      <p:ext uri="{BB962C8B-B14F-4D97-AF65-F5344CB8AC3E}">
        <p14:creationId xmlns:p14="http://schemas.microsoft.com/office/powerpoint/2010/main" val="15302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Washington’s Quality</a:t>
            </a:r>
            <a:r>
              <a:rPr lang="en-US" baseline="0" dirty="0" smtClean="0"/>
              <a:t> Rating and Improvement System</a:t>
            </a:r>
          </a:p>
          <a:p>
            <a:r>
              <a:rPr lang="en-US" baseline="0" dirty="0" smtClean="0"/>
              <a:t>Washington started developing as a voluntary program 2011</a:t>
            </a:r>
            <a:endParaRPr lang="en-US" dirty="0"/>
          </a:p>
        </p:txBody>
      </p:sp>
      <p:sp>
        <p:nvSpPr>
          <p:cNvPr id="4" name="Slide Number Placeholder 3"/>
          <p:cNvSpPr>
            <a:spLocks noGrp="1"/>
          </p:cNvSpPr>
          <p:nvPr>
            <p:ph type="sldNum" sz="quarter" idx="10"/>
          </p:nvPr>
        </p:nvSpPr>
        <p:spPr/>
        <p:txBody>
          <a:bodyPr/>
          <a:lstStyle/>
          <a:p>
            <a:fld id="{E3DDD076-B8C7-440B-9518-AA4703B71545}" type="slidenum">
              <a:rPr lang="en-US" smtClean="0"/>
              <a:t>6</a:t>
            </a:fld>
            <a:endParaRPr lang="en-US"/>
          </a:p>
        </p:txBody>
      </p:sp>
    </p:spTree>
    <p:extLst>
      <p:ext uri="{BB962C8B-B14F-4D97-AF65-F5344CB8AC3E}">
        <p14:creationId xmlns:p14="http://schemas.microsoft.com/office/powerpoint/2010/main" val="344772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dirty="0" smtClean="0"/>
          </a:p>
        </p:txBody>
      </p:sp>
      <p:sp>
        <p:nvSpPr>
          <p:cNvPr id="4" name="Slide Number Placeholder 3"/>
          <p:cNvSpPr>
            <a:spLocks noGrp="1"/>
          </p:cNvSpPr>
          <p:nvPr>
            <p:ph type="sldNum" sz="quarter" idx="10"/>
          </p:nvPr>
        </p:nvSpPr>
        <p:spPr/>
        <p:txBody>
          <a:bodyPr/>
          <a:lstStyle/>
          <a:p>
            <a:fld id="{2ABDF330-DBF4-4A4E-8082-77632EBD0113}" type="slidenum">
              <a:rPr lang="en-US" smtClean="0"/>
              <a:t>7</a:t>
            </a:fld>
            <a:endParaRPr lang="en-US"/>
          </a:p>
        </p:txBody>
      </p:sp>
    </p:spTree>
    <p:extLst>
      <p:ext uri="{BB962C8B-B14F-4D97-AF65-F5344CB8AC3E}">
        <p14:creationId xmlns:p14="http://schemas.microsoft.com/office/powerpoint/2010/main" val="31963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DCYF/OIAA has identified Extreme</a:t>
            </a:r>
            <a:r>
              <a:rPr lang="en-US" baseline="0" dirty="0" smtClean="0"/>
              <a:t> Childcare Access Deserts in Washington for 2019.</a:t>
            </a:r>
          </a:p>
          <a:p>
            <a:pPr marL="171450" indent="-171450">
              <a:buFont typeface="Arial" panose="020B0604020202020204" pitchFamily="34" charset="0"/>
              <a:buChar char="•"/>
            </a:pPr>
            <a:r>
              <a:rPr lang="en-US" baseline="0" dirty="0" smtClean="0"/>
              <a:t>We’ve </a:t>
            </a:r>
            <a:r>
              <a:rPr lang="en-US" dirty="0" smtClean="0"/>
              <a:t>applied</a:t>
            </a:r>
            <a:r>
              <a:rPr lang="en-US" baseline="0" dirty="0" smtClean="0"/>
              <a:t> a method developed in Massachusetts by Dr. Erin Hardy at Brandeis, published in the 2018 report.</a:t>
            </a:r>
          </a:p>
          <a:p>
            <a:pPr marL="171450" indent="-171450">
              <a:buFont typeface="Arial" panose="020B0604020202020204" pitchFamily="34" charset="0"/>
              <a:buChar char="•"/>
            </a:pPr>
            <a:r>
              <a:rPr lang="en-US" baseline="0" dirty="0" smtClean="0"/>
              <a:t>This method goes beyond the Center for American Progress method to identify those areas where access deserts are more extreme, which would allow a focus of resources. </a:t>
            </a:r>
          </a:p>
          <a:p>
            <a:pPr marL="171450" indent="-171450">
              <a:buFont typeface="Arial" panose="020B0604020202020204" pitchFamily="34" charset="0"/>
              <a:buChar char="•"/>
            </a:pPr>
            <a:r>
              <a:rPr lang="en-US" baseline="0" dirty="0" smtClean="0"/>
              <a:t>The map here demonstrates Extreme Access Deserts (by zip code) for children &lt;5 in Washington.</a:t>
            </a:r>
            <a:endParaRPr lang="en-US" dirty="0"/>
          </a:p>
        </p:txBody>
      </p:sp>
      <p:sp>
        <p:nvSpPr>
          <p:cNvPr id="4" name="Slide Number Placeholder 3"/>
          <p:cNvSpPr>
            <a:spLocks noGrp="1"/>
          </p:cNvSpPr>
          <p:nvPr>
            <p:ph type="sldNum" sz="quarter" idx="10"/>
          </p:nvPr>
        </p:nvSpPr>
        <p:spPr/>
        <p:txBody>
          <a:bodyPr/>
          <a:lstStyle/>
          <a:p>
            <a:fld id="{12F4DED5-B674-4748-8539-2639087EB14D}" type="slidenum">
              <a:rPr lang="en-US" smtClean="0"/>
              <a:t>8</a:t>
            </a:fld>
            <a:endParaRPr lang="en-US"/>
          </a:p>
        </p:txBody>
      </p:sp>
    </p:spTree>
    <p:extLst>
      <p:ext uri="{BB962C8B-B14F-4D97-AF65-F5344CB8AC3E}">
        <p14:creationId xmlns:p14="http://schemas.microsoft.com/office/powerpoint/2010/main" val="249151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might be expected, the</a:t>
            </a:r>
            <a:r>
              <a:rPr lang="en-US" baseline="0" dirty="0" smtClean="0"/>
              <a:t> shortages for child care are most extreme in the urban areas, where there are more children in need of care.</a:t>
            </a:r>
          </a:p>
          <a:p>
            <a:pPr marL="171450" indent="-171450">
              <a:buFont typeface="Arial" panose="020B0604020202020204" pitchFamily="34" charset="0"/>
              <a:buChar char="•"/>
            </a:pPr>
            <a:r>
              <a:rPr lang="en-US" dirty="0" smtClean="0"/>
              <a:t>This slide zooms</a:t>
            </a:r>
            <a:r>
              <a:rPr lang="en-US" baseline="0" dirty="0" smtClean="0"/>
              <a:t> in on the same Extreme Child Care Access Desert zip codes in the Puget sound region, central Washington, and Spokane.</a:t>
            </a:r>
            <a:endParaRPr lang="en-US" dirty="0"/>
          </a:p>
        </p:txBody>
      </p:sp>
      <p:sp>
        <p:nvSpPr>
          <p:cNvPr id="4" name="Slide Number Placeholder 3"/>
          <p:cNvSpPr>
            <a:spLocks noGrp="1"/>
          </p:cNvSpPr>
          <p:nvPr>
            <p:ph type="sldNum" sz="quarter" idx="10"/>
          </p:nvPr>
        </p:nvSpPr>
        <p:spPr/>
        <p:txBody>
          <a:bodyPr/>
          <a:lstStyle/>
          <a:p>
            <a:fld id="{12F4DED5-B674-4748-8539-2639087EB14D}" type="slidenum">
              <a:rPr lang="en-US" smtClean="0"/>
              <a:t>9</a:t>
            </a:fld>
            <a:endParaRPr lang="en-US"/>
          </a:p>
        </p:txBody>
      </p:sp>
    </p:spTree>
    <p:extLst>
      <p:ext uri="{BB962C8B-B14F-4D97-AF65-F5344CB8AC3E}">
        <p14:creationId xmlns:p14="http://schemas.microsoft.com/office/powerpoint/2010/main" val="151735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also been building</a:t>
            </a:r>
            <a:r>
              <a:rPr lang="en-US" baseline="0" dirty="0" smtClean="0"/>
              <a:t> capacity to identify gaps in care for young children on subsidy. This is an example of a map (by school districts) where we estimated the gap in the available care for infants/toddlers on subsidized care in families between 110-185% FPL. </a:t>
            </a:r>
          </a:p>
          <a:p>
            <a:r>
              <a:rPr lang="en-US" baseline="0" dirty="0" smtClean="0"/>
              <a:t>We’re currently working on updating this information, but use it here as an example of the kind of capacity </a:t>
            </a:r>
            <a:r>
              <a:rPr lang="en-US" baseline="0" dirty="0" err="1" smtClean="0"/>
              <a:t>OIAa</a:t>
            </a:r>
            <a:r>
              <a:rPr lang="en-US" baseline="0" dirty="0" smtClean="0"/>
              <a:t> is developing to support our </a:t>
            </a:r>
            <a:r>
              <a:rPr lang="en-US" baseline="0" smtClean="0"/>
              <a:t>subsidy programs.</a:t>
            </a:r>
            <a:endParaRPr lang="en-US" dirty="0"/>
          </a:p>
        </p:txBody>
      </p:sp>
      <p:sp>
        <p:nvSpPr>
          <p:cNvPr id="4" name="Slide Number Placeholder 3"/>
          <p:cNvSpPr>
            <a:spLocks noGrp="1"/>
          </p:cNvSpPr>
          <p:nvPr>
            <p:ph type="sldNum" sz="quarter" idx="10"/>
          </p:nvPr>
        </p:nvSpPr>
        <p:spPr/>
        <p:txBody>
          <a:bodyPr/>
          <a:lstStyle/>
          <a:p>
            <a:fld id="{A5E110CF-CD77-4246-847E-DCCA37F6C7A2}" type="slidenum">
              <a:rPr lang="en-US" smtClean="0"/>
              <a:t>10</a:t>
            </a:fld>
            <a:endParaRPr lang="en-US"/>
          </a:p>
        </p:txBody>
      </p:sp>
    </p:spTree>
    <p:extLst>
      <p:ext uri="{BB962C8B-B14F-4D97-AF65-F5344CB8AC3E}">
        <p14:creationId xmlns:p14="http://schemas.microsoft.com/office/powerpoint/2010/main" val="1586878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cyf.wa.gov/"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Title</a:t>
            </a:r>
            <a:endParaRPr lang="en-US" dirty="0"/>
          </a:p>
        </p:txBody>
      </p:sp>
      <p:sp>
        <p:nvSpPr>
          <p:cNvPr id="3" name="Subtitle 2"/>
          <p:cNvSpPr>
            <a:spLocks noGrp="1"/>
          </p:cNvSpPr>
          <p:nvPr>
            <p:ph type="subTitle" idx="1" hasCustomPrompt="1"/>
          </p:nvPr>
        </p:nvSpPr>
        <p:spPr>
          <a:xfrm>
            <a:off x="1524000" y="3602038"/>
            <a:ext cx="9144000" cy="410125"/>
          </a:xfrm>
        </p:spPr>
        <p:txBody>
          <a:bodyPr/>
          <a:lstStyle>
            <a:lvl1pPr marL="0" indent="0" algn="ctr">
              <a:buNone/>
              <a:defRPr sz="2400">
                <a:solidFill>
                  <a:schemeClr val="bg2">
                    <a:lumMod val="1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Location</a:t>
            </a:r>
          </a:p>
        </p:txBody>
      </p:sp>
      <p:sp>
        <p:nvSpPr>
          <p:cNvPr id="17" name="TextBox 16"/>
          <p:cNvSpPr txBox="1"/>
          <p:nvPr userDrawn="1"/>
        </p:nvSpPr>
        <p:spPr>
          <a:xfrm>
            <a:off x="3797559" y="4943993"/>
            <a:ext cx="4516017" cy="369332"/>
          </a:xfrm>
          <a:prstGeom prst="rect">
            <a:avLst/>
          </a:prstGeom>
          <a:noFill/>
        </p:spPr>
        <p:txBody>
          <a:bodyPr wrap="square" rtlCol="0">
            <a:spAutoFit/>
          </a:bodyPr>
          <a:lstStyle/>
          <a:p>
            <a:pPr algn="ctr"/>
            <a:r>
              <a:rPr lang="en-US" dirty="0" smtClean="0">
                <a:solidFill>
                  <a:schemeClr val="tx2"/>
                </a:solidFill>
                <a:hlinkClick r:id="rId2"/>
              </a:rPr>
              <a:t>www.dcyf.wa.gov</a:t>
            </a:r>
            <a:endParaRPr lang="en-US" dirty="0">
              <a:solidFill>
                <a:schemeClr val="tx2"/>
              </a:solidFill>
            </a:endParaRPr>
          </a:p>
        </p:txBody>
      </p:sp>
      <p:pic>
        <p:nvPicPr>
          <p:cNvPr id="4" name="Picture 3" title="The Washington State Department of Children, Youth &amp; Famili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 y="5495731"/>
            <a:ext cx="12198096" cy="1362448"/>
          </a:xfrm>
          <a:prstGeom prst="rect">
            <a:avLst/>
          </a:prstGeom>
        </p:spPr>
      </p:pic>
    </p:spTree>
    <p:extLst>
      <p:ext uri="{BB962C8B-B14F-4D97-AF65-F5344CB8AC3E}">
        <p14:creationId xmlns:p14="http://schemas.microsoft.com/office/powerpoint/2010/main" val="22562724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t>Title</a:t>
            </a:r>
            <a:endParaRPr lang="en-US" dirty="0"/>
          </a:p>
        </p:txBody>
      </p:sp>
      <p:sp>
        <p:nvSpPr>
          <p:cNvPr id="3" name="Picture Placeholder 2"/>
          <p:cNvSpPr>
            <a:spLocks noGrp="1"/>
          </p:cNvSpPr>
          <p:nvPr>
            <p:ph type="pic" idx="1" hasCustomPrompt="1"/>
          </p:nvPr>
        </p:nvSpPr>
        <p:spPr>
          <a:xfrm>
            <a:off x="5183188" y="987425"/>
            <a:ext cx="6172200" cy="45549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Text</a:t>
            </a:r>
            <a:endParaRPr lang="en-US" dirty="0"/>
          </a:p>
        </p:txBody>
      </p:sp>
      <p:sp>
        <p:nvSpPr>
          <p:cNvPr id="4" name="Text Placeholder 3"/>
          <p:cNvSpPr>
            <a:spLocks noGrp="1"/>
          </p:cNvSpPr>
          <p:nvPr>
            <p:ph type="body" sz="half" idx="2" hasCustomPrompt="1"/>
          </p:nvPr>
        </p:nvSpPr>
        <p:spPr>
          <a:xfrm>
            <a:off x="839788" y="2057400"/>
            <a:ext cx="3932237" cy="34849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Text</a:t>
            </a:r>
          </a:p>
        </p:txBody>
      </p:sp>
      <p:sp>
        <p:nvSpPr>
          <p:cNvPr id="10"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Tree>
    <p:extLst>
      <p:ext uri="{BB962C8B-B14F-4D97-AF65-F5344CB8AC3E}">
        <p14:creationId xmlns:p14="http://schemas.microsoft.com/office/powerpoint/2010/main" val="31758836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663539"/>
            <a:ext cx="10515600" cy="3872288"/>
          </a:xfrm>
        </p:spPr>
        <p:txBody>
          <a:bodyPr vert="eaVert"/>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838200" y="365126"/>
            <a:ext cx="10515600" cy="1131166"/>
          </a:xfrm>
        </p:spPr>
        <p:txBody>
          <a:bodyPr anchor="b"/>
          <a:lstStyle>
            <a:lvl1pPr algn="ctr">
              <a:defRPr/>
            </a:lvl1pPr>
          </a:lstStyle>
          <a:p>
            <a:r>
              <a:rPr lang="en-US" dirty="0" smtClean="0"/>
              <a:t>Title</a:t>
            </a:r>
            <a:endParaRPr lang="en-US" dirty="0"/>
          </a:p>
        </p:txBody>
      </p:sp>
      <p:sp>
        <p:nvSpPr>
          <p:cNvPr id="9"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Tree>
    <p:extLst>
      <p:ext uri="{BB962C8B-B14F-4D97-AF65-F5344CB8AC3E}">
        <p14:creationId xmlns:p14="http://schemas.microsoft.com/office/powerpoint/2010/main" val="309292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137751"/>
          </a:xfrm>
        </p:spPr>
        <p:txBody>
          <a:bodyPr vert="eaVert"/>
          <a:lstStyle>
            <a:lvl1pPr>
              <a:defRPr/>
            </a:lvl1pPr>
          </a:lstStyle>
          <a:p>
            <a:r>
              <a:rPr lang="en-US" dirty="0" smtClean="0"/>
              <a:t>Title</a:t>
            </a:r>
            <a:endParaRPr lang="en-US" dirty="0"/>
          </a:p>
        </p:txBody>
      </p:sp>
      <p:sp>
        <p:nvSpPr>
          <p:cNvPr id="3" name="Vertical Text Placeholder 2"/>
          <p:cNvSpPr>
            <a:spLocks noGrp="1"/>
          </p:cNvSpPr>
          <p:nvPr>
            <p:ph type="body" orient="vert" idx="1"/>
          </p:nvPr>
        </p:nvSpPr>
        <p:spPr>
          <a:xfrm>
            <a:off x="838200" y="365125"/>
            <a:ext cx="7734300" cy="5137751"/>
          </a:xfrm>
        </p:spPr>
        <p:txBody>
          <a:bodyPr vert="eaVert"/>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Tree>
    <p:extLst>
      <p:ext uri="{BB962C8B-B14F-4D97-AF65-F5344CB8AC3E}">
        <p14:creationId xmlns:p14="http://schemas.microsoft.com/office/powerpoint/2010/main" val="21795752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EB078-F63B-4960-AEC6-E4DDD67FA913}" type="slidenum">
              <a:rPr lang="en-US" smtClean="0"/>
              <a:t>‹#›</a:t>
            </a:fld>
            <a:endParaRPr lang="en-US"/>
          </a:p>
        </p:txBody>
      </p:sp>
    </p:spTree>
    <p:extLst>
      <p:ext uri="{BB962C8B-B14F-4D97-AF65-F5344CB8AC3E}">
        <p14:creationId xmlns:p14="http://schemas.microsoft.com/office/powerpoint/2010/main" val="88642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EW">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6"/>
            <a:ext cx="10515600" cy="1131166"/>
          </a:xfrm>
        </p:spPr>
        <p:txBody>
          <a:bodyPr anchor="b"/>
          <a:lstStyle>
            <a:lvl1pPr algn="ctr">
              <a:defRPr/>
            </a:lvl1pPr>
          </a:lstStyle>
          <a:p>
            <a:r>
              <a:rPr lang="en-US" dirty="0" smtClean="0"/>
              <a:t>Title</a:t>
            </a:r>
            <a:endParaRPr lang="en-US" dirty="0"/>
          </a:p>
        </p:txBody>
      </p:sp>
      <p:sp>
        <p:nvSpPr>
          <p:cNvPr id="6" name="Content Placeholder 2"/>
          <p:cNvSpPr>
            <a:spLocks noGrp="1"/>
          </p:cNvSpPr>
          <p:nvPr>
            <p:ph idx="1" hasCustomPrompt="1"/>
          </p:nvPr>
        </p:nvSpPr>
        <p:spPr>
          <a:xfrm>
            <a:off x="838200" y="1649247"/>
            <a:ext cx="10515600" cy="3886580"/>
          </a:xfrm>
        </p:spPr>
        <p:txBody>
          <a:bodyPr/>
          <a:lstStyle>
            <a:lvl1pPr>
              <a:defRPr/>
            </a:lvl1pPr>
            <a:lvl2pPr>
              <a:defRPr/>
            </a:lvl2pPr>
          </a:lstStyle>
          <a:p>
            <a:pPr lvl="0"/>
            <a:r>
              <a:rPr lang="en-US" dirty="0" smtClean="0"/>
              <a:t>Text</a:t>
            </a:r>
          </a:p>
          <a:p>
            <a:pPr lvl="1"/>
            <a:r>
              <a:rPr lang="en-US" dirty="0" smtClean="0"/>
              <a:t>Text</a:t>
            </a:r>
            <a:endParaRPr lang="en-US" dirty="0"/>
          </a:p>
        </p:txBody>
      </p:sp>
      <p:sp>
        <p:nvSpPr>
          <p:cNvPr id="7"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Tree>
    <p:extLst>
      <p:ext uri="{BB962C8B-B14F-4D97-AF65-F5344CB8AC3E}">
        <p14:creationId xmlns:p14="http://schemas.microsoft.com/office/powerpoint/2010/main" val="34487217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009521"/>
            <a:ext cx="10515600" cy="2852737"/>
          </a:xfrm>
        </p:spPr>
        <p:txBody>
          <a:bodyPr anchor="b">
            <a:normAutofit/>
          </a:bodyPr>
          <a:lstStyle>
            <a:lvl1pPr algn="ctr">
              <a:defRPr sz="4000"/>
            </a:lvl1pPr>
          </a:lstStyle>
          <a:p>
            <a:r>
              <a:rPr lang="en-US" dirty="0" smtClean="0"/>
              <a:t>Title</a:t>
            </a:r>
            <a:endParaRPr lang="en-US" dirty="0"/>
          </a:p>
        </p:txBody>
      </p:sp>
      <p:sp>
        <p:nvSpPr>
          <p:cNvPr id="3" name="Text Placeholder 2"/>
          <p:cNvSpPr>
            <a:spLocks noGrp="1"/>
          </p:cNvSpPr>
          <p:nvPr>
            <p:ph type="body" idx="1" hasCustomPrompt="1"/>
          </p:nvPr>
        </p:nvSpPr>
        <p:spPr>
          <a:xfrm>
            <a:off x="831850" y="3889246"/>
            <a:ext cx="10515600" cy="1500187"/>
          </a:xfrm>
        </p:spPr>
        <p:txBody>
          <a:bodyPr/>
          <a:lstStyle>
            <a:lvl1pPr marL="0" indent="0">
              <a:buNone/>
              <a:defRPr sz="2400">
                <a:solidFill>
                  <a:schemeClr val="bg2">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Text</a:t>
            </a:r>
          </a:p>
        </p:txBody>
      </p:sp>
      <p:sp>
        <p:nvSpPr>
          <p:cNvPr id="9"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Tree>
    <p:extLst>
      <p:ext uri="{BB962C8B-B14F-4D97-AF65-F5344CB8AC3E}">
        <p14:creationId xmlns:p14="http://schemas.microsoft.com/office/powerpoint/2010/main" val="24959452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649247"/>
            <a:ext cx="5181600" cy="3853629"/>
          </a:xfrm>
        </p:spPr>
        <p:txBody>
          <a:bodyPr/>
          <a:lstStyle>
            <a:lvl1pPr marL="0" indent="0">
              <a:buNone/>
              <a:defRPr/>
            </a:lvl1pPr>
            <a:lvl2pPr>
              <a:defRPr/>
            </a:lvl2pPr>
          </a:lstStyle>
          <a:p>
            <a:pPr lvl="0"/>
            <a:r>
              <a:rPr lang="en-US" dirty="0" smtClean="0"/>
              <a:t>Text</a:t>
            </a:r>
          </a:p>
          <a:p>
            <a:pPr lvl="1"/>
            <a:r>
              <a:rPr lang="en-US" dirty="0" smtClean="0"/>
              <a:t>Text</a:t>
            </a:r>
            <a:endParaRPr lang="en-US" dirty="0"/>
          </a:p>
        </p:txBody>
      </p:sp>
      <p:sp>
        <p:nvSpPr>
          <p:cNvPr id="4" name="Content Placeholder 3"/>
          <p:cNvSpPr>
            <a:spLocks noGrp="1"/>
          </p:cNvSpPr>
          <p:nvPr>
            <p:ph sz="half" idx="2" hasCustomPrompt="1"/>
          </p:nvPr>
        </p:nvSpPr>
        <p:spPr>
          <a:xfrm>
            <a:off x="6172200" y="1649247"/>
            <a:ext cx="5181600" cy="3853629"/>
          </a:xfrm>
        </p:spPr>
        <p:txBody>
          <a:bodyPr/>
          <a:lstStyle>
            <a:lvl1pPr marL="0" indent="0">
              <a:buFont typeface="Arial" panose="020B0604020202020204" pitchFamily="34" charset="0"/>
              <a:buNone/>
              <a:defRPr/>
            </a:lvl1pPr>
            <a:lvl2pPr>
              <a:defRPr/>
            </a:lvl2pPr>
          </a:lstStyle>
          <a:p>
            <a:pPr lvl="0"/>
            <a:r>
              <a:rPr lang="en-US" dirty="0" smtClean="0"/>
              <a:t>Text</a:t>
            </a:r>
          </a:p>
          <a:p>
            <a:pPr lvl="1"/>
            <a:r>
              <a:rPr lang="en-US" dirty="0" smtClean="0"/>
              <a:t>Text</a:t>
            </a:r>
            <a:endParaRPr lang="en-US" dirty="0"/>
          </a:p>
        </p:txBody>
      </p:sp>
      <p:sp>
        <p:nvSpPr>
          <p:cNvPr id="11" name="Title 1"/>
          <p:cNvSpPr>
            <a:spLocks noGrp="1"/>
          </p:cNvSpPr>
          <p:nvPr>
            <p:ph type="title" hasCustomPrompt="1"/>
          </p:nvPr>
        </p:nvSpPr>
        <p:spPr>
          <a:xfrm>
            <a:off x="838200" y="365126"/>
            <a:ext cx="10515600" cy="1131166"/>
          </a:xfrm>
        </p:spPr>
        <p:txBody>
          <a:bodyPr anchor="b"/>
          <a:lstStyle>
            <a:lvl1pPr algn="ctr">
              <a:defRPr/>
            </a:lvl1pPr>
          </a:lstStyle>
          <a:p>
            <a:r>
              <a:rPr lang="en-US" dirty="0" smtClean="0"/>
              <a:t>Title</a:t>
            </a:r>
            <a:endParaRPr lang="en-US" dirty="0"/>
          </a:p>
        </p:txBody>
      </p:sp>
      <p:sp>
        <p:nvSpPr>
          <p:cNvPr id="10"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Tree>
    <p:extLst>
      <p:ext uri="{BB962C8B-B14F-4D97-AF65-F5344CB8AC3E}">
        <p14:creationId xmlns:p14="http://schemas.microsoft.com/office/powerpoint/2010/main" val="14686707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649247"/>
            <a:ext cx="5157787" cy="855828"/>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4" name="Content Placeholder 3"/>
          <p:cNvSpPr>
            <a:spLocks noGrp="1"/>
          </p:cNvSpPr>
          <p:nvPr>
            <p:ph sz="half" idx="2" hasCustomPrompt="1"/>
          </p:nvPr>
        </p:nvSpPr>
        <p:spPr>
          <a:xfrm>
            <a:off x="839788" y="2505075"/>
            <a:ext cx="5157787" cy="2964849"/>
          </a:xfrm>
        </p:spPr>
        <p:txBody>
          <a:bodyPr/>
          <a:lstStyle>
            <a:lvl1pPr>
              <a:defRPr/>
            </a:lvl1pPr>
          </a:lstStyle>
          <a:p>
            <a:pPr lvl="0"/>
            <a:r>
              <a:rPr lang="en-US" dirty="0" smtClean="0"/>
              <a:t>Text</a:t>
            </a:r>
            <a:endParaRPr lang="en-US" dirty="0"/>
          </a:p>
        </p:txBody>
      </p:sp>
      <p:sp>
        <p:nvSpPr>
          <p:cNvPr id="5" name="Text Placeholder 4"/>
          <p:cNvSpPr>
            <a:spLocks noGrp="1"/>
          </p:cNvSpPr>
          <p:nvPr>
            <p:ph type="body" sz="quarter" idx="3" hasCustomPrompt="1"/>
          </p:nvPr>
        </p:nvSpPr>
        <p:spPr>
          <a:xfrm>
            <a:off x="6172200" y="1649247"/>
            <a:ext cx="5183188" cy="855828"/>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Header</a:t>
            </a:r>
          </a:p>
        </p:txBody>
      </p:sp>
      <p:sp>
        <p:nvSpPr>
          <p:cNvPr id="6" name="Content Placeholder 5"/>
          <p:cNvSpPr>
            <a:spLocks noGrp="1"/>
          </p:cNvSpPr>
          <p:nvPr>
            <p:ph sz="quarter" idx="4" hasCustomPrompt="1"/>
          </p:nvPr>
        </p:nvSpPr>
        <p:spPr>
          <a:xfrm>
            <a:off x="6172200" y="2505074"/>
            <a:ext cx="5183188" cy="2964849"/>
          </a:xfrm>
        </p:spPr>
        <p:txBody>
          <a:bodyPr/>
          <a:lstStyle>
            <a:lvl1pPr>
              <a:defRPr/>
            </a:lvl1pPr>
          </a:lstStyle>
          <a:p>
            <a:pPr lvl="0"/>
            <a:r>
              <a:rPr lang="en-US" dirty="0" smtClean="0"/>
              <a:t>Text</a:t>
            </a:r>
            <a:endParaRPr lang="en-US" dirty="0"/>
          </a:p>
        </p:txBody>
      </p:sp>
      <p:sp>
        <p:nvSpPr>
          <p:cNvPr id="13" name="Title 1"/>
          <p:cNvSpPr>
            <a:spLocks noGrp="1"/>
          </p:cNvSpPr>
          <p:nvPr>
            <p:ph type="title" hasCustomPrompt="1"/>
          </p:nvPr>
        </p:nvSpPr>
        <p:spPr>
          <a:xfrm>
            <a:off x="838200" y="365126"/>
            <a:ext cx="10515600" cy="1131166"/>
          </a:xfrm>
        </p:spPr>
        <p:txBody>
          <a:bodyPr anchor="b"/>
          <a:lstStyle>
            <a:lvl1pPr algn="ctr">
              <a:defRPr/>
            </a:lvl1pPr>
          </a:lstStyle>
          <a:p>
            <a:r>
              <a:rPr lang="en-US" dirty="0" smtClean="0"/>
              <a:t>Title</a:t>
            </a:r>
            <a:endParaRPr lang="en-US" dirty="0"/>
          </a:p>
        </p:txBody>
      </p:sp>
      <p:sp>
        <p:nvSpPr>
          <p:cNvPr id="12" name="Footer Placeholder 4"/>
          <p:cNvSpPr>
            <a:spLocks noGrp="1"/>
          </p:cNvSpPr>
          <p:nvPr>
            <p:ph type="ftr" sz="quarter" idx="10"/>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Tree>
    <p:extLst>
      <p:ext uri="{BB962C8B-B14F-4D97-AF65-F5344CB8AC3E}">
        <p14:creationId xmlns:p14="http://schemas.microsoft.com/office/powerpoint/2010/main" val="25862730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38200" y="365126"/>
            <a:ext cx="10515600" cy="1131166"/>
          </a:xfrm>
        </p:spPr>
        <p:txBody>
          <a:bodyPr anchor="b"/>
          <a:lstStyle>
            <a:lvl1pPr algn="ctr">
              <a:defRPr/>
            </a:lvl1pPr>
          </a:lstStyle>
          <a:p>
            <a:r>
              <a:rPr lang="en-US" dirty="0" smtClean="0"/>
              <a:t>Title</a:t>
            </a:r>
            <a:endParaRPr lang="en-US" dirty="0"/>
          </a:p>
        </p:txBody>
      </p:sp>
      <p:sp>
        <p:nvSpPr>
          <p:cNvPr id="8"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Tree>
    <p:extLst>
      <p:ext uri="{BB962C8B-B14F-4D97-AF65-F5344CB8AC3E}">
        <p14:creationId xmlns:p14="http://schemas.microsoft.com/office/powerpoint/2010/main" val="56020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6" name="Straight Connector 5"/>
          <p:cNvCxnSpPr/>
          <p:nvPr userDrawn="1"/>
        </p:nvCxnSpPr>
        <p:spPr>
          <a:xfrm>
            <a:off x="838200" y="5703073"/>
            <a:ext cx="10538256" cy="0"/>
          </a:xfrm>
          <a:prstGeom prst="line">
            <a:avLst/>
          </a:prstGeom>
        </p:spPr>
        <p:style>
          <a:lnRef idx="1">
            <a:schemeClr val="dk1"/>
          </a:lnRef>
          <a:fillRef idx="0">
            <a:schemeClr val="dk1"/>
          </a:fillRef>
          <a:effectRef idx="0">
            <a:schemeClr val="dk1"/>
          </a:effectRef>
          <a:fontRef idx="minor">
            <a:schemeClr val="tx1"/>
          </a:fontRef>
        </p:style>
      </p:cxnSp>
      <p:sp>
        <p:nvSpPr>
          <p:cNvPr id="9" name="Title 1"/>
          <p:cNvSpPr>
            <a:spLocks noGrp="1"/>
          </p:cNvSpPr>
          <p:nvPr>
            <p:ph type="title" hasCustomPrompt="1"/>
          </p:nvPr>
        </p:nvSpPr>
        <p:spPr>
          <a:xfrm>
            <a:off x="838200" y="365126"/>
            <a:ext cx="10515600" cy="1131166"/>
          </a:xfrm>
        </p:spPr>
        <p:txBody>
          <a:bodyPr anchor="b"/>
          <a:lstStyle>
            <a:lvl1pPr algn="ctr">
              <a:defRPr/>
            </a:lvl1pPr>
          </a:lstStyle>
          <a:p>
            <a:r>
              <a:rPr lang="en-US" dirty="0" smtClean="0"/>
              <a:t>Title</a:t>
            </a:r>
            <a:endParaRPr lang="en-US" dirty="0"/>
          </a:p>
        </p:txBody>
      </p:sp>
      <p:sp>
        <p:nvSpPr>
          <p:cNvPr id="8"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Tree>
    <p:extLst>
      <p:ext uri="{BB962C8B-B14F-4D97-AF65-F5344CB8AC3E}">
        <p14:creationId xmlns:p14="http://schemas.microsoft.com/office/powerpoint/2010/main" val="24164719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Tree>
    <p:extLst>
      <p:ext uri="{BB962C8B-B14F-4D97-AF65-F5344CB8AC3E}">
        <p14:creationId xmlns:p14="http://schemas.microsoft.com/office/powerpoint/2010/main" val="2170290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1600" y="1649247"/>
            <a:ext cx="6172200" cy="37811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Text</a:t>
            </a:r>
          </a:p>
          <a:p>
            <a:pPr lvl="1"/>
            <a:r>
              <a:rPr lang="en-US" dirty="0" smtClean="0"/>
              <a:t>Text</a:t>
            </a:r>
            <a:endParaRPr lang="en-US" dirty="0"/>
          </a:p>
        </p:txBody>
      </p:sp>
      <p:sp>
        <p:nvSpPr>
          <p:cNvPr id="4" name="Text Placeholder 3"/>
          <p:cNvSpPr>
            <a:spLocks noGrp="1"/>
          </p:cNvSpPr>
          <p:nvPr>
            <p:ph type="body" sz="half" idx="2" hasCustomPrompt="1"/>
          </p:nvPr>
        </p:nvSpPr>
        <p:spPr>
          <a:xfrm>
            <a:off x="839788" y="1649247"/>
            <a:ext cx="3932237" cy="37811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Text</a:t>
            </a:r>
          </a:p>
        </p:txBody>
      </p:sp>
      <p:sp>
        <p:nvSpPr>
          <p:cNvPr id="12" name="Title 1"/>
          <p:cNvSpPr>
            <a:spLocks noGrp="1"/>
          </p:cNvSpPr>
          <p:nvPr>
            <p:ph type="title" hasCustomPrompt="1"/>
          </p:nvPr>
        </p:nvSpPr>
        <p:spPr>
          <a:xfrm>
            <a:off x="838200" y="365126"/>
            <a:ext cx="10515600" cy="1131166"/>
          </a:xfrm>
        </p:spPr>
        <p:txBody>
          <a:bodyPr anchor="b"/>
          <a:lstStyle>
            <a:lvl1pPr algn="ctr">
              <a:defRPr/>
            </a:lvl1pPr>
          </a:lstStyle>
          <a:p>
            <a:r>
              <a:rPr lang="en-US" dirty="0" smtClean="0"/>
              <a:t>Title</a:t>
            </a:r>
            <a:endParaRPr lang="en-US" dirty="0"/>
          </a:p>
        </p:txBody>
      </p:sp>
      <p:sp>
        <p:nvSpPr>
          <p:cNvPr id="11"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Tree>
    <p:extLst>
      <p:ext uri="{BB962C8B-B14F-4D97-AF65-F5344CB8AC3E}">
        <p14:creationId xmlns:p14="http://schemas.microsoft.com/office/powerpoint/2010/main" val="520415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71020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4"/>
          </p:nvPr>
        </p:nvSpPr>
        <p:spPr>
          <a:xfrm>
            <a:off x="11541966" y="6170638"/>
            <a:ext cx="326215" cy="322207"/>
          </a:xfrm>
          <a:prstGeom prst="rect">
            <a:avLst/>
          </a:prstGeom>
        </p:spPr>
        <p:txBody>
          <a:bodyPr lIns="0" tIns="0" rIns="0" bIns="0" anchor="ctr" anchorCtr="0"/>
          <a:lstStyle>
            <a:lvl1pPr algn="r">
              <a:defRPr sz="1200">
                <a:solidFill>
                  <a:schemeClr val="bg1"/>
                </a:solidFill>
              </a:defRPr>
            </a:lvl1pPr>
          </a:lstStyle>
          <a:p>
            <a:fld id="{55580BBE-2B6C-4CEF-A856-D19FE1B75654}" type="slidenum">
              <a:rPr lang="en-US" smtClean="0"/>
              <a:pPr/>
              <a:t>‹#›</a:t>
            </a:fld>
            <a:endParaRPr lang="en-US" dirty="0" smtClean="0"/>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 y="5760720"/>
            <a:ext cx="12198096" cy="1097280"/>
          </a:xfrm>
          <a:prstGeom prst="rect">
            <a:avLst/>
          </a:prstGeom>
        </p:spPr>
      </p:pic>
      <p:sp>
        <p:nvSpPr>
          <p:cNvPr id="11" name="Footer Placeholder 4"/>
          <p:cNvSpPr>
            <a:spLocks noGrp="1"/>
          </p:cNvSpPr>
          <p:nvPr>
            <p:ph type="ftr" sz="quarter" idx="3"/>
          </p:nvPr>
        </p:nvSpPr>
        <p:spPr>
          <a:xfrm>
            <a:off x="7652951" y="5878287"/>
            <a:ext cx="3700847" cy="979714"/>
          </a:xfrm>
          <a:prstGeom prst="round2SameRect">
            <a:avLst>
              <a:gd name="adj1" fmla="val 5527"/>
              <a:gd name="adj2" fmla="val 0"/>
            </a:avLst>
          </a:prstGeom>
          <a:solidFill>
            <a:schemeClr val="bg1"/>
          </a:solidFill>
        </p:spPr>
        <p:txBody>
          <a:bodyPr wrap="none" tIns="45720"/>
          <a:lstStyle>
            <a:lvl1pPr algn="r">
              <a:defRPr sz="1100">
                <a:solidFill>
                  <a:schemeClr val="bg2">
                    <a:lumMod val="10000"/>
                  </a:schemeClr>
                </a:solidFill>
              </a:defRPr>
            </a:lvl1pPr>
          </a:lstStyle>
          <a:p>
            <a:endParaRPr lang="en-US" dirty="0" smtClean="0"/>
          </a:p>
        </p:txBody>
      </p:sp>
      <p:sp>
        <p:nvSpPr>
          <p:cNvPr id="18" name="Slide Number Placeholder 2"/>
          <p:cNvSpPr txBox="1">
            <a:spLocks/>
          </p:cNvSpPr>
          <p:nvPr userDrawn="1"/>
        </p:nvSpPr>
        <p:spPr>
          <a:xfrm>
            <a:off x="11541966" y="6192404"/>
            <a:ext cx="478615" cy="3222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80BBE-2B6C-4CEF-A856-D19FE1B75654}" type="slidenum">
              <a:rPr lang="en-US" sz="1200" smtClean="0">
                <a:solidFill>
                  <a:schemeClr val="bg1"/>
                </a:solidFill>
              </a:rPr>
              <a:pPr algn="ctr"/>
              <a:t>‹#›</a:t>
            </a:fld>
            <a:endParaRPr lang="en-US" sz="1200" dirty="0" smtClean="0">
              <a:solidFill>
                <a:schemeClr val="bg1"/>
              </a:solidFill>
            </a:endParaRPr>
          </a:p>
        </p:txBody>
      </p:sp>
    </p:spTree>
    <p:extLst>
      <p:ext uri="{BB962C8B-B14F-4D97-AF65-F5344CB8AC3E}">
        <p14:creationId xmlns:p14="http://schemas.microsoft.com/office/powerpoint/2010/main" val="407616461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 id="2147483663" r:id="rId1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communications@dcyf.w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dcyf.wa.gov/sites/default/files/pdf/ea/EA-Dashboard.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4838" y="776748"/>
            <a:ext cx="9144000" cy="1720492"/>
          </a:xfrm>
        </p:spPr>
        <p:txBody>
          <a:bodyPr>
            <a:normAutofit fontScale="90000"/>
          </a:bodyPr>
          <a:lstStyle/>
          <a:p>
            <a:r>
              <a:rPr lang="en-US" dirty="0"/>
              <a:t>DCYF’s Role in </a:t>
            </a:r>
            <a:br>
              <a:rPr lang="en-US" dirty="0"/>
            </a:br>
            <a:r>
              <a:rPr lang="en-US" dirty="0" smtClean="0"/>
              <a:t>Child Care </a:t>
            </a:r>
            <a:r>
              <a:rPr lang="en-US" dirty="0"/>
              <a:t>Statewide</a:t>
            </a:r>
          </a:p>
        </p:txBody>
      </p:sp>
      <p:sp>
        <p:nvSpPr>
          <p:cNvPr id="5" name="Subtitle 4"/>
          <p:cNvSpPr>
            <a:spLocks noGrp="1"/>
          </p:cNvSpPr>
          <p:nvPr>
            <p:ph type="subTitle" idx="1"/>
          </p:nvPr>
        </p:nvSpPr>
        <p:spPr>
          <a:xfrm>
            <a:off x="1592826" y="2949447"/>
            <a:ext cx="9144000" cy="410125"/>
          </a:xfrm>
        </p:spPr>
        <p:txBody>
          <a:bodyPr>
            <a:noAutofit/>
          </a:bodyPr>
          <a:lstStyle/>
          <a:p>
            <a:r>
              <a:rPr lang="en-US" dirty="0" smtClean="0"/>
              <a:t>Washington State Women’s Commission</a:t>
            </a:r>
          </a:p>
          <a:p>
            <a:r>
              <a:rPr lang="en-US" dirty="0" smtClean="0"/>
              <a:t>January 31, 2019</a:t>
            </a:r>
            <a:endParaRPr lang="en-US" dirty="0"/>
          </a:p>
        </p:txBody>
      </p:sp>
      <p:sp>
        <p:nvSpPr>
          <p:cNvPr id="2" name="TextBox 1"/>
          <p:cNvSpPr txBox="1"/>
          <p:nvPr/>
        </p:nvSpPr>
        <p:spPr>
          <a:xfrm>
            <a:off x="1965401" y="4088341"/>
            <a:ext cx="8560969" cy="707886"/>
          </a:xfrm>
          <a:prstGeom prst="rect">
            <a:avLst/>
          </a:prstGeom>
          <a:noFill/>
        </p:spPr>
        <p:txBody>
          <a:bodyPr wrap="square" rtlCol="0">
            <a:spAutoFit/>
          </a:bodyPr>
          <a:lstStyle/>
          <a:p>
            <a:pPr algn="ctr"/>
            <a:r>
              <a:rPr lang="en-US" sz="2000" dirty="0" smtClean="0"/>
              <a:t>Ross Hunter, Secretary, Department of Children, Youth, and Families </a:t>
            </a:r>
          </a:p>
          <a:p>
            <a:pPr algn="ctr"/>
            <a:r>
              <a:rPr lang="en-US" sz="2000" dirty="0" smtClean="0"/>
              <a:t>Vickie Ybarra, Director, Office of Innovation, Alignment, and Accountability</a:t>
            </a:r>
            <a:endParaRPr lang="en-US" sz="2000" dirty="0"/>
          </a:p>
        </p:txBody>
      </p:sp>
    </p:spTree>
    <p:extLst>
      <p:ext uri="{BB962C8B-B14F-4D97-AF65-F5344CB8AC3E}">
        <p14:creationId xmlns:p14="http://schemas.microsoft.com/office/powerpoint/2010/main" val="2116278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5057" y="438566"/>
            <a:ext cx="10963912"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Gaps in Care, 2018</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725" y="1023341"/>
            <a:ext cx="6554406" cy="4444009"/>
          </a:xfrm>
          <a:prstGeom prst="rect">
            <a:avLst/>
          </a:prstGeom>
        </p:spPr>
      </p:pic>
      <p:sp>
        <p:nvSpPr>
          <p:cNvPr id="4" name="TextBox 3"/>
          <p:cNvSpPr txBox="1"/>
          <p:nvPr/>
        </p:nvSpPr>
        <p:spPr>
          <a:xfrm>
            <a:off x="672860" y="1492370"/>
            <a:ext cx="3321170" cy="1384995"/>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Infants/Toddlers</a:t>
            </a:r>
          </a:p>
          <a:p>
            <a:pPr algn="ctr"/>
            <a:r>
              <a:rPr lang="en-US" sz="2800" dirty="0" smtClean="0">
                <a:latin typeface="Arial" panose="020B0604020202020204" pitchFamily="34" charset="0"/>
                <a:cs typeface="Arial" panose="020B0604020202020204" pitchFamily="34" charset="0"/>
              </a:rPr>
              <a:t>Subsidy Eligible</a:t>
            </a:r>
          </a:p>
          <a:p>
            <a:pPr algn="ctr"/>
            <a:r>
              <a:rPr lang="en-US" sz="2800" dirty="0" smtClean="0">
                <a:latin typeface="Arial" panose="020B0604020202020204" pitchFamily="34" charset="0"/>
                <a:cs typeface="Arial" panose="020B0604020202020204" pitchFamily="34" charset="0"/>
              </a:rPr>
              <a:t>110</a:t>
            </a:r>
            <a:r>
              <a:rPr lang="en-US" sz="2800" dirty="0">
                <a:latin typeface="Arial" panose="020B0604020202020204" pitchFamily="34" charset="0"/>
                <a:cs typeface="Arial" panose="020B0604020202020204" pitchFamily="34" charset="0"/>
              </a:rPr>
              <a:t>%-185% FPL</a:t>
            </a:r>
          </a:p>
        </p:txBody>
      </p:sp>
    </p:spTree>
    <p:extLst>
      <p:ext uri="{BB962C8B-B14F-4D97-AF65-F5344CB8AC3E}">
        <p14:creationId xmlns:p14="http://schemas.microsoft.com/office/powerpoint/2010/main" val="219170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9753" y="1191447"/>
            <a:ext cx="6949774" cy="1422357"/>
          </a:xfrm>
        </p:spPr>
        <p:txBody>
          <a:bodyPr>
            <a:normAutofit/>
          </a:bodyPr>
          <a:lstStyle/>
          <a:p>
            <a:r>
              <a:rPr lang="en-US" dirty="0" smtClean="0"/>
              <a:t>1. Child Care Subsidy Program</a:t>
            </a:r>
          </a:p>
          <a:p>
            <a:pPr marL="457200" indent="-457200">
              <a:buFont typeface="Arial" panose="020B0604020202020204" pitchFamily="34" charset="0"/>
              <a:buChar char="•"/>
            </a:pPr>
            <a:r>
              <a:rPr lang="en-US" sz="2400" dirty="0" smtClean="0"/>
              <a:t>CCSP Decision Package 2020</a:t>
            </a:r>
          </a:p>
          <a:p>
            <a:pPr marL="457200" indent="-457200">
              <a:buFont typeface="Arial" panose="020B0604020202020204" pitchFamily="34" charset="0"/>
              <a:buChar char="•"/>
            </a:pPr>
            <a:r>
              <a:rPr lang="en-US" sz="2400" dirty="0" smtClean="0"/>
              <a:t>Subsidy Cliff</a:t>
            </a:r>
          </a:p>
        </p:txBody>
      </p:sp>
      <p:sp>
        <p:nvSpPr>
          <p:cNvPr id="4" name="Title 3"/>
          <p:cNvSpPr>
            <a:spLocks noGrp="1"/>
          </p:cNvSpPr>
          <p:nvPr>
            <p:ph type="title"/>
          </p:nvPr>
        </p:nvSpPr>
        <p:spPr>
          <a:xfrm>
            <a:off x="838200" y="462337"/>
            <a:ext cx="10515600" cy="684634"/>
          </a:xfrm>
        </p:spPr>
        <p:txBody>
          <a:bodyPr>
            <a:normAutofit/>
          </a:bodyPr>
          <a:lstStyle/>
          <a:p>
            <a:r>
              <a:rPr lang="en-US" dirty="0" smtClean="0"/>
              <a:t>DCYF Priority Policy Work</a:t>
            </a:r>
            <a:endParaRPr lang="en-US" dirty="0"/>
          </a:p>
        </p:txBody>
      </p:sp>
      <p:sp>
        <p:nvSpPr>
          <p:cNvPr id="5" name="Content Placeholder 4"/>
          <p:cNvSpPr>
            <a:spLocks noGrp="1"/>
          </p:cNvSpPr>
          <p:nvPr>
            <p:ph sz="half" idx="2"/>
          </p:nvPr>
        </p:nvSpPr>
        <p:spPr>
          <a:xfrm>
            <a:off x="2707188" y="2658280"/>
            <a:ext cx="6265787" cy="1559779"/>
          </a:xfrm>
        </p:spPr>
        <p:txBody>
          <a:bodyPr>
            <a:noAutofit/>
          </a:bodyPr>
          <a:lstStyle/>
          <a:p>
            <a:r>
              <a:rPr lang="en-US" dirty="0"/>
              <a:t>2</a:t>
            </a:r>
            <a:r>
              <a:rPr lang="en-US" dirty="0" smtClean="0"/>
              <a:t>. Access </a:t>
            </a:r>
            <a:r>
              <a:rPr lang="en-US" dirty="0"/>
              <a:t>&amp; Affordability</a:t>
            </a:r>
          </a:p>
          <a:p>
            <a:pPr marL="457200" indent="-457200">
              <a:buFont typeface="Arial" panose="020B0604020202020204" pitchFamily="34" charset="0"/>
              <a:buChar char="•"/>
            </a:pPr>
            <a:r>
              <a:rPr lang="en-US" sz="2400" dirty="0"/>
              <a:t>Partnership with Dept. of Commerce </a:t>
            </a:r>
            <a:r>
              <a:rPr lang="en-US" sz="2400" dirty="0" smtClean="0"/>
              <a:t>– </a:t>
            </a:r>
          </a:p>
          <a:p>
            <a:r>
              <a:rPr lang="en-US" sz="2400" dirty="0" smtClean="0"/>
              <a:t>Child </a:t>
            </a:r>
            <a:r>
              <a:rPr lang="en-US" sz="2400" dirty="0"/>
              <a:t>Care </a:t>
            </a:r>
            <a:r>
              <a:rPr lang="en-US" sz="2400" dirty="0" smtClean="0"/>
              <a:t>Collaborative Task </a:t>
            </a:r>
            <a:r>
              <a:rPr lang="en-US" sz="2400" dirty="0"/>
              <a:t>Force </a:t>
            </a:r>
          </a:p>
        </p:txBody>
      </p:sp>
      <p:sp>
        <p:nvSpPr>
          <p:cNvPr id="6" name="Content Placeholder 4"/>
          <p:cNvSpPr txBox="1">
            <a:spLocks/>
          </p:cNvSpPr>
          <p:nvPr/>
        </p:nvSpPr>
        <p:spPr>
          <a:xfrm>
            <a:off x="5840082" y="4360585"/>
            <a:ext cx="6282905" cy="1626018"/>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lumMod val="1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3. Integrated Preschool</a:t>
            </a:r>
          </a:p>
          <a:p>
            <a:pPr marL="457200" indent="-457200">
              <a:buFont typeface="Arial" panose="020B0604020202020204" pitchFamily="34" charset="0"/>
              <a:buChar char="•"/>
            </a:pPr>
            <a:r>
              <a:rPr lang="en-US" sz="2600" dirty="0" smtClean="0"/>
              <a:t>Partnership with OSPI</a:t>
            </a:r>
          </a:p>
          <a:p>
            <a:pPr marL="457200" indent="-457200">
              <a:buFont typeface="Arial" panose="020B0604020202020204" pitchFamily="34" charset="0"/>
              <a:buChar char="•"/>
            </a:pPr>
            <a:r>
              <a:rPr lang="en-US" sz="2600" dirty="0" smtClean="0"/>
              <a:t>ECEAP Rates assessment &amp; 2022 entitlement</a:t>
            </a:r>
            <a:endParaRPr lang="en-US" sz="2600" dirty="0"/>
          </a:p>
        </p:txBody>
      </p:sp>
    </p:spTree>
    <p:extLst>
      <p:ext uri="{BB962C8B-B14F-4D97-AF65-F5344CB8AC3E}">
        <p14:creationId xmlns:p14="http://schemas.microsoft.com/office/powerpoint/2010/main" val="2108310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516" y="530823"/>
            <a:ext cx="10515600" cy="1131166"/>
          </a:xfrm>
        </p:spPr>
        <p:txBody>
          <a:bodyPr/>
          <a:lstStyle/>
          <a:p>
            <a:r>
              <a:rPr lang="en-US" dirty="0" smtClean="0"/>
              <a:t>Thank you!</a:t>
            </a:r>
            <a:endParaRPr lang="en-US" dirty="0"/>
          </a:p>
        </p:txBody>
      </p:sp>
      <p:sp>
        <p:nvSpPr>
          <p:cNvPr id="3" name="TextBox 2"/>
          <p:cNvSpPr txBox="1"/>
          <p:nvPr/>
        </p:nvSpPr>
        <p:spPr>
          <a:xfrm>
            <a:off x="1085224" y="2104117"/>
            <a:ext cx="10359850" cy="861774"/>
          </a:xfrm>
          <a:prstGeom prst="rect">
            <a:avLst/>
          </a:prstGeom>
          <a:noFill/>
        </p:spPr>
        <p:txBody>
          <a:bodyPr wrap="square" rtlCol="0">
            <a:spAutoFit/>
          </a:bodyPr>
          <a:lstStyle/>
          <a:p>
            <a:r>
              <a:rPr lang="en-US" sz="3200" dirty="0" smtClean="0">
                <a:hlinkClick r:id="rId2"/>
              </a:rPr>
              <a:t>communications@dcyf.wa.gov</a:t>
            </a:r>
            <a:r>
              <a:rPr lang="en-US" dirty="0" smtClean="0"/>
              <a:t> </a:t>
            </a:r>
          </a:p>
          <a:p>
            <a:endParaRPr lang="en-US" dirty="0"/>
          </a:p>
        </p:txBody>
      </p:sp>
    </p:spTree>
    <p:extLst>
      <p:ext uri="{BB962C8B-B14F-4D97-AF65-F5344CB8AC3E}">
        <p14:creationId xmlns:p14="http://schemas.microsoft.com/office/powerpoint/2010/main" val="2333656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80298" y="399480"/>
            <a:ext cx="10515600" cy="690047"/>
          </a:xfrm>
        </p:spPr>
        <p:txBody>
          <a:bodyPr/>
          <a:lstStyle/>
          <a:p>
            <a:pPr algn="l"/>
            <a:r>
              <a:rPr lang="en-US" dirty="0" smtClean="0"/>
              <a:t>DCYF’s Three Primary Roles</a:t>
            </a:r>
            <a:endParaRPr lang="en-US" dirty="0"/>
          </a:p>
        </p:txBody>
      </p:sp>
      <p:grpSp>
        <p:nvGrpSpPr>
          <p:cNvPr id="10" name="Group 9"/>
          <p:cNvGrpSpPr/>
          <p:nvPr/>
        </p:nvGrpSpPr>
        <p:grpSpPr>
          <a:xfrm>
            <a:off x="657279" y="1153600"/>
            <a:ext cx="5691902" cy="4349276"/>
            <a:chOff x="2333527" y="1588414"/>
            <a:chExt cx="5691902" cy="4349276"/>
          </a:xfrm>
        </p:grpSpPr>
        <p:sp>
          <p:nvSpPr>
            <p:cNvPr id="11" name="Isosceles Triangle 10"/>
            <p:cNvSpPr/>
            <p:nvPr/>
          </p:nvSpPr>
          <p:spPr>
            <a:xfrm>
              <a:off x="2333527" y="1588414"/>
              <a:ext cx="5691902" cy="4349276"/>
            </a:xfrm>
            <a:prstGeom prst="triangle">
              <a:avLst/>
            </a:prstGeom>
            <a:solidFill>
              <a:schemeClr val="accent2">
                <a:lumMod val="40000"/>
                <a:lumOff val="6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870542" y="3559434"/>
              <a:ext cx="2619267"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83975" y="3714328"/>
              <a:ext cx="2705834" cy="954107"/>
            </a:xfrm>
            <a:prstGeom prst="rect">
              <a:avLst/>
            </a:prstGeom>
            <a:noFill/>
          </p:spPr>
          <p:txBody>
            <a:bodyPr wrap="square" rtlCol="0">
              <a:spAutoFit/>
            </a:bodyPr>
            <a:lstStyle/>
            <a:p>
              <a:pPr algn="ctr"/>
              <a:r>
                <a:rPr lang="en-US" sz="2800" b="1" dirty="0" smtClean="0">
                  <a:solidFill>
                    <a:schemeClr val="accent2">
                      <a:lumMod val="50000"/>
                    </a:schemeClr>
                  </a:solidFill>
                </a:rPr>
                <a:t>Licensing</a:t>
              </a:r>
            </a:p>
            <a:p>
              <a:pPr algn="ctr"/>
              <a:r>
                <a:rPr lang="en-US" sz="2800" dirty="0" smtClean="0">
                  <a:solidFill>
                    <a:schemeClr val="accent2">
                      <a:lumMod val="50000"/>
                    </a:schemeClr>
                  </a:solidFill>
                </a:rPr>
                <a:t>Health </a:t>
              </a:r>
              <a:r>
                <a:rPr lang="en-US" sz="2800" dirty="0">
                  <a:solidFill>
                    <a:schemeClr val="accent2">
                      <a:lumMod val="50000"/>
                    </a:schemeClr>
                  </a:solidFill>
                </a:rPr>
                <a:t>&amp; Safety</a:t>
              </a:r>
            </a:p>
          </p:txBody>
        </p:sp>
        <p:sp>
          <p:nvSpPr>
            <p:cNvPr id="14" name="TextBox 13"/>
            <p:cNvSpPr txBox="1"/>
            <p:nvPr/>
          </p:nvSpPr>
          <p:spPr>
            <a:xfrm>
              <a:off x="4337340" y="2160677"/>
              <a:ext cx="1648524" cy="1384995"/>
            </a:xfrm>
            <a:prstGeom prst="rect">
              <a:avLst/>
            </a:prstGeom>
            <a:noFill/>
          </p:spPr>
          <p:txBody>
            <a:bodyPr wrap="square" rtlCol="0">
              <a:spAutoFit/>
            </a:bodyPr>
            <a:lstStyle/>
            <a:p>
              <a:pPr algn="ctr"/>
              <a:r>
                <a:rPr lang="en-US" sz="2800" b="1" dirty="0">
                  <a:solidFill>
                    <a:schemeClr val="accent2">
                      <a:lumMod val="50000"/>
                    </a:schemeClr>
                  </a:solidFill>
                </a:rPr>
                <a:t>Early </a:t>
              </a:r>
              <a:r>
                <a:rPr lang="en-US" sz="2800" b="1" dirty="0" smtClean="0">
                  <a:solidFill>
                    <a:schemeClr val="accent2">
                      <a:lumMod val="50000"/>
                    </a:schemeClr>
                  </a:solidFill>
                </a:rPr>
                <a:t>Achievers</a:t>
              </a:r>
            </a:p>
            <a:p>
              <a:pPr algn="ctr"/>
              <a:r>
                <a:rPr lang="en-US" sz="2800" dirty="0" smtClean="0">
                  <a:solidFill>
                    <a:schemeClr val="accent2">
                      <a:lumMod val="50000"/>
                    </a:schemeClr>
                  </a:solidFill>
                </a:rPr>
                <a:t>Quality</a:t>
              </a:r>
              <a:endParaRPr lang="en-US" sz="2800" dirty="0">
                <a:solidFill>
                  <a:schemeClr val="accent2">
                    <a:lumMod val="50000"/>
                  </a:schemeClr>
                </a:solidFill>
              </a:endParaRPr>
            </a:p>
          </p:txBody>
        </p:sp>
        <p:cxnSp>
          <p:nvCxnSpPr>
            <p:cNvPr id="15" name="Straight Connector 14"/>
            <p:cNvCxnSpPr/>
            <p:nvPr/>
          </p:nvCxnSpPr>
          <p:spPr>
            <a:xfrm>
              <a:off x="3045582" y="4851703"/>
              <a:ext cx="423204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5582" y="4965722"/>
              <a:ext cx="4377225" cy="954107"/>
            </a:xfrm>
            <a:prstGeom prst="rect">
              <a:avLst/>
            </a:prstGeom>
            <a:noFill/>
          </p:spPr>
          <p:txBody>
            <a:bodyPr wrap="square" rtlCol="0">
              <a:spAutoFit/>
            </a:bodyPr>
            <a:lstStyle/>
            <a:p>
              <a:pPr algn="ctr"/>
              <a:r>
                <a:rPr lang="en-US" sz="2800" b="1" dirty="0" smtClean="0">
                  <a:solidFill>
                    <a:schemeClr val="accent2">
                      <a:lumMod val="50000"/>
                    </a:schemeClr>
                  </a:solidFill>
                </a:rPr>
                <a:t>Child Care Subsidy Programs</a:t>
              </a:r>
            </a:p>
            <a:p>
              <a:pPr algn="ctr"/>
              <a:r>
                <a:rPr lang="en-US" sz="2800" dirty="0" smtClean="0">
                  <a:solidFill>
                    <a:schemeClr val="accent2">
                      <a:lumMod val="50000"/>
                    </a:schemeClr>
                  </a:solidFill>
                </a:rPr>
                <a:t>Access to care</a:t>
              </a:r>
              <a:endParaRPr lang="en-US" sz="2800" dirty="0">
                <a:solidFill>
                  <a:schemeClr val="accent2">
                    <a:lumMod val="50000"/>
                  </a:schemeClr>
                </a:solidFill>
              </a:endParaRPr>
            </a:p>
          </p:txBody>
        </p:sp>
      </p:grpSp>
      <p:sp>
        <p:nvSpPr>
          <p:cNvPr id="4" name="Right Brace 3"/>
          <p:cNvSpPr/>
          <p:nvPr/>
        </p:nvSpPr>
        <p:spPr>
          <a:xfrm>
            <a:off x="6474510" y="1104876"/>
            <a:ext cx="923753" cy="4349276"/>
          </a:xfrm>
          <a:prstGeom prst="rightBrace">
            <a:avLst>
              <a:gd name="adj1" fmla="val 8333"/>
              <a:gd name="adj2" fmla="val 50472"/>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768176" y="858815"/>
            <a:ext cx="4100857" cy="4431983"/>
          </a:xfrm>
          <a:prstGeom prst="rect">
            <a:avLst/>
          </a:prstGeom>
          <a:noFill/>
        </p:spPr>
        <p:txBody>
          <a:bodyPr wrap="square" rtlCol="0">
            <a:spAutoFit/>
          </a:bodyPr>
          <a:lstStyle/>
          <a:p>
            <a:pPr algn="ctr"/>
            <a:r>
              <a:rPr lang="en-US" sz="2400" b="1" dirty="0" smtClean="0"/>
              <a:t>Outcome goals for children, youth, and families</a:t>
            </a:r>
          </a:p>
          <a:p>
            <a:endParaRPr lang="en-US" dirty="0"/>
          </a:p>
          <a:p>
            <a:pPr marL="285750" indent="-285750">
              <a:buFont typeface="Arial" panose="020B0604020202020204" pitchFamily="34" charset="0"/>
              <a:buChar char="•"/>
            </a:pPr>
            <a:r>
              <a:rPr lang="en-US" sz="2400" dirty="0" smtClean="0"/>
              <a:t>Kindergarten readiness</a:t>
            </a:r>
          </a:p>
          <a:p>
            <a:pPr marL="285750" indent="-285750">
              <a:buFont typeface="Arial" panose="020B0604020202020204" pitchFamily="34" charset="0"/>
              <a:buChar char="•"/>
            </a:pPr>
            <a:r>
              <a:rPr lang="en-US" sz="2400" dirty="0" smtClean="0"/>
              <a:t>Children supported by healthy relationships with adults</a:t>
            </a:r>
          </a:p>
          <a:p>
            <a:pPr marL="285750" indent="-285750">
              <a:buFont typeface="Arial" panose="020B0604020202020204" pitchFamily="34" charset="0"/>
              <a:buChar char="•"/>
            </a:pPr>
            <a:r>
              <a:rPr lang="en-US" sz="2400" dirty="0" smtClean="0"/>
              <a:t>Parents/caregivers supported to meet the needs of their children</a:t>
            </a:r>
          </a:p>
          <a:p>
            <a:pPr marL="285750" indent="-285750">
              <a:buFont typeface="Arial" panose="020B0604020202020204" pitchFamily="34" charset="0"/>
              <a:buChar char="•"/>
            </a:pPr>
            <a:r>
              <a:rPr lang="en-US" sz="2400" dirty="0" smtClean="0"/>
              <a:t>Child development</a:t>
            </a:r>
          </a:p>
          <a:p>
            <a:pPr marL="285750" indent="-285750">
              <a:buFont typeface="Arial" panose="020B0604020202020204" pitchFamily="34" charset="0"/>
              <a:buChar char="•"/>
            </a:pPr>
            <a:r>
              <a:rPr lang="en-US" sz="2400" dirty="0" smtClean="0"/>
              <a:t>Family economic security</a:t>
            </a:r>
            <a:endParaRPr lang="en-US" sz="2400" dirty="0"/>
          </a:p>
        </p:txBody>
      </p:sp>
    </p:spTree>
    <p:extLst>
      <p:ext uri="{BB962C8B-B14F-4D97-AF65-F5344CB8AC3E}">
        <p14:creationId xmlns:p14="http://schemas.microsoft.com/office/powerpoint/2010/main" val="647065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41788"/>
            <a:ext cx="10515600" cy="561344"/>
          </a:xfrm>
        </p:spPr>
        <p:txBody>
          <a:bodyPr>
            <a:normAutofit fontScale="90000"/>
          </a:bodyPr>
          <a:lstStyle/>
          <a:p>
            <a:pPr algn="l"/>
            <a:r>
              <a:rPr lang="en-US" b="1" dirty="0" smtClean="0"/>
              <a:t>Child Care Subsidy Programs</a:t>
            </a:r>
            <a:endParaRPr lang="en-US" b="1" dirty="0"/>
          </a:p>
        </p:txBody>
      </p:sp>
      <p:sp>
        <p:nvSpPr>
          <p:cNvPr id="8" name="Content Placeholder 2"/>
          <p:cNvSpPr>
            <a:spLocks noGrp="1"/>
          </p:cNvSpPr>
          <p:nvPr>
            <p:ph idx="1"/>
          </p:nvPr>
        </p:nvSpPr>
        <p:spPr>
          <a:xfrm>
            <a:off x="437507" y="1279380"/>
            <a:ext cx="6651661" cy="4351338"/>
          </a:xfrm>
          <a:noFill/>
        </p:spPr>
        <p:txBody>
          <a:bodyPr>
            <a:normAutofit lnSpcReduction="10000"/>
          </a:bodyPr>
          <a:lstStyle/>
          <a:p>
            <a:r>
              <a:rPr lang="en-US" dirty="0" smtClean="0"/>
              <a:t>Working Connections Child Care (WCCC)</a:t>
            </a:r>
          </a:p>
          <a:p>
            <a:pPr lvl="1"/>
            <a:r>
              <a:rPr lang="en-US" dirty="0" smtClean="0"/>
              <a:t>Primarily serves families with income under 185% of the federal poverty level (FPL)</a:t>
            </a:r>
          </a:p>
          <a:p>
            <a:pPr lvl="1"/>
            <a:r>
              <a:rPr lang="en-US" dirty="0" smtClean="0"/>
              <a:t>Parents who are working or are participating in a DSHS-approved activity at the time of application</a:t>
            </a:r>
          </a:p>
          <a:p>
            <a:pPr lvl="1"/>
            <a:r>
              <a:rPr lang="en-US" dirty="0" smtClean="0"/>
              <a:t>Children experiencing homelessness or other traumas</a:t>
            </a:r>
          </a:p>
          <a:p>
            <a:r>
              <a:rPr lang="en-US" dirty="0" smtClean="0"/>
              <a:t>Seasonal Child Care (SCC)</a:t>
            </a:r>
          </a:p>
          <a:p>
            <a:pPr lvl="1"/>
            <a:r>
              <a:rPr lang="en-US" dirty="0" smtClean="0"/>
              <a:t>Families seasonally employed in agriculture </a:t>
            </a:r>
          </a:p>
          <a:p>
            <a:pPr lvl="1"/>
            <a:r>
              <a:rPr lang="en-US" dirty="0" smtClean="0"/>
              <a:t>Not receiving TANF benefits, limited to ten specific counties</a:t>
            </a:r>
            <a:endParaRPr lang="en-US" dirty="0"/>
          </a:p>
        </p:txBody>
      </p:sp>
      <p:sp>
        <p:nvSpPr>
          <p:cNvPr id="9" name="TextBox 8"/>
          <p:cNvSpPr txBox="1"/>
          <p:nvPr/>
        </p:nvSpPr>
        <p:spPr>
          <a:xfrm>
            <a:off x="7502238" y="1279380"/>
            <a:ext cx="3851562" cy="3293209"/>
          </a:xfrm>
          <a:prstGeom prst="rect">
            <a:avLst/>
          </a:prstGeom>
          <a:solidFill>
            <a:srgbClr val="F1E8F8"/>
          </a:solidFill>
          <a:ln>
            <a:noFill/>
          </a:ln>
        </p:spPr>
        <p:txBody>
          <a:bodyPr wrap="square" rtlCol="0">
            <a:spAutoFit/>
          </a:bodyPr>
          <a:lstStyle/>
          <a:p>
            <a:pPr marL="285750" indent="-285750">
              <a:buFont typeface="Arial" panose="020B0604020202020204" pitchFamily="34" charset="0"/>
              <a:buChar char="•"/>
            </a:pPr>
            <a:r>
              <a:rPr lang="en-US" sz="2600" dirty="0" smtClean="0">
                <a:solidFill>
                  <a:schemeClr val="bg2">
                    <a:lumMod val="10000"/>
                  </a:schemeClr>
                </a:solidFill>
              </a:rPr>
              <a:t>80,955 total children served by CCSP in FY 2018</a:t>
            </a:r>
          </a:p>
          <a:p>
            <a:endParaRPr lang="en-US" sz="2600" dirty="0" smtClean="0">
              <a:solidFill>
                <a:schemeClr val="bg2">
                  <a:lumMod val="10000"/>
                </a:schemeClr>
              </a:solidFill>
            </a:endParaRPr>
          </a:p>
          <a:p>
            <a:pPr marL="285750" indent="-285750">
              <a:buFont typeface="Arial" panose="020B0604020202020204" pitchFamily="34" charset="0"/>
              <a:buChar char="•"/>
            </a:pPr>
            <a:r>
              <a:rPr lang="en-US" sz="2600" dirty="0" smtClean="0">
                <a:solidFill>
                  <a:schemeClr val="bg2">
                    <a:lumMod val="10000"/>
                  </a:schemeClr>
                </a:solidFill>
              </a:rPr>
              <a:t>38,508 of those children are under 5 years old and served in licensed care</a:t>
            </a:r>
            <a:endParaRPr lang="en-US" sz="2600" dirty="0">
              <a:solidFill>
                <a:schemeClr val="bg2">
                  <a:lumMod val="10000"/>
                </a:schemeClr>
              </a:solidFill>
            </a:endParaRPr>
          </a:p>
        </p:txBody>
      </p:sp>
    </p:spTree>
    <p:extLst>
      <p:ext uri="{BB962C8B-B14F-4D97-AF65-F5344CB8AC3E}">
        <p14:creationId xmlns:p14="http://schemas.microsoft.com/office/powerpoint/2010/main" val="2723949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3816" y="708916"/>
            <a:ext cx="10515600" cy="561344"/>
          </a:xfrm>
        </p:spPr>
        <p:txBody>
          <a:bodyPr>
            <a:normAutofit fontScale="90000"/>
          </a:bodyPr>
          <a:lstStyle/>
          <a:p>
            <a:pPr algn="l"/>
            <a:r>
              <a:rPr lang="en-US" b="1" dirty="0" smtClean="0"/>
              <a:t>Child Care Licensing &amp; License Exempt Services</a:t>
            </a:r>
            <a:endParaRPr lang="en-US" b="1" dirty="0"/>
          </a:p>
        </p:txBody>
      </p:sp>
      <p:sp>
        <p:nvSpPr>
          <p:cNvPr id="7" name="Content Placeholder 3"/>
          <p:cNvSpPr>
            <a:spLocks noGrp="1"/>
          </p:cNvSpPr>
          <p:nvPr>
            <p:ph sz="half" idx="4294967295"/>
          </p:nvPr>
        </p:nvSpPr>
        <p:spPr>
          <a:xfrm>
            <a:off x="663816" y="1854732"/>
            <a:ext cx="9661712" cy="2830283"/>
          </a:xfrm>
          <a:prstGeom prst="rect">
            <a:avLst/>
          </a:prstGeom>
          <a:solidFill>
            <a:srgbClr val="F1E8F8"/>
          </a:solidFill>
        </p:spPr>
        <p:txBody>
          <a:bodyPr>
            <a:normAutofit/>
          </a:bodyPr>
          <a:lstStyle/>
          <a:p>
            <a:pPr marL="457200" indent="-457200">
              <a:buFont typeface="Wingdings" panose="05000000000000000000" pitchFamily="2" charset="2"/>
              <a:buChar char="§"/>
            </a:pPr>
            <a:r>
              <a:rPr lang="en-US" b="1" dirty="0"/>
              <a:t>Child Care Licensing: </a:t>
            </a:r>
            <a:r>
              <a:rPr lang="en-US" dirty="0"/>
              <a:t/>
            </a:r>
            <a:br>
              <a:rPr lang="en-US" dirty="0"/>
            </a:br>
            <a:r>
              <a:rPr lang="en-US" dirty="0"/>
              <a:t>Support early learning programs so that children in licensed care are in safe, healthy, and nurturing environments</a:t>
            </a:r>
          </a:p>
          <a:p>
            <a:pPr marL="457200" indent="-457200">
              <a:buFont typeface="Wingdings" panose="05000000000000000000" pitchFamily="2" charset="2"/>
              <a:buChar char="§"/>
            </a:pPr>
            <a:r>
              <a:rPr lang="en-US" b="1" dirty="0"/>
              <a:t>License Exempt Services (FFN): </a:t>
            </a:r>
            <a:r>
              <a:rPr lang="en-US" dirty="0"/>
              <a:t>Support Family, Friend and Neighbor (FFN) providers so that children in their care are in safe, healthy, and nurturing environments</a:t>
            </a:r>
          </a:p>
          <a:p>
            <a:endParaRPr lang="en-US" dirty="0"/>
          </a:p>
        </p:txBody>
      </p:sp>
    </p:spTree>
    <p:extLst>
      <p:ext uri="{BB962C8B-B14F-4D97-AF65-F5344CB8AC3E}">
        <p14:creationId xmlns:p14="http://schemas.microsoft.com/office/powerpoint/2010/main" val="209883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prstClr val="black"/>
              <a:schemeClr val="accent2">
                <a:lumMod val="20000"/>
                <a:lumOff val="80000"/>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30434" y="177761"/>
            <a:ext cx="8231660" cy="5454248"/>
          </a:xfrm>
          <a:prstGeom prst="rect">
            <a:avLst/>
          </a:prstGeom>
          <a:ln>
            <a:noFill/>
          </a:ln>
        </p:spPr>
      </p:pic>
      <p:sp>
        <p:nvSpPr>
          <p:cNvPr id="6" name="Title 5"/>
          <p:cNvSpPr>
            <a:spLocks noGrp="1"/>
          </p:cNvSpPr>
          <p:nvPr>
            <p:ph type="title"/>
          </p:nvPr>
        </p:nvSpPr>
        <p:spPr>
          <a:xfrm>
            <a:off x="460375" y="526738"/>
            <a:ext cx="10515600" cy="834209"/>
          </a:xfrm>
          <a:solidFill>
            <a:srgbClr val="F5EBFF">
              <a:alpha val="70000"/>
            </a:srgbClr>
          </a:solidFill>
        </p:spPr>
        <p:txBody>
          <a:bodyPr/>
          <a:lstStyle/>
          <a:p>
            <a:pPr algn="l"/>
            <a:r>
              <a:rPr lang="en-US" b="1" dirty="0" smtClean="0"/>
              <a:t>Child Care Licensing &amp; License Exempt Services</a:t>
            </a:r>
            <a:endParaRPr lang="en-US" b="1" dirty="0"/>
          </a:p>
        </p:txBody>
      </p:sp>
      <p:sp>
        <p:nvSpPr>
          <p:cNvPr id="4" name="TextBox 3"/>
          <p:cNvSpPr txBox="1"/>
          <p:nvPr/>
        </p:nvSpPr>
        <p:spPr>
          <a:xfrm>
            <a:off x="355313" y="2144677"/>
            <a:ext cx="5942744" cy="2308324"/>
          </a:xfrm>
          <a:custGeom>
            <a:avLst/>
            <a:gdLst>
              <a:gd name="connsiteX0" fmla="*/ 0 w 5942744"/>
              <a:gd name="connsiteY0" fmla="*/ 0 h 2308324"/>
              <a:gd name="connsiteX1" fmla="*/ 5942744 w 5942744"/>
              <a:gd name="connsiteY1" fmla="*/ 0 h 2308324"/>
              <a:gd name="connsiteX2" fmla="*/ 5942744 w 5942744"/>
              <a:gd name="connsiteY2" fmla="*/ 2308324 h 2308324"/>
              <a:gd name="connsiteX3" fmla="*/ 0 w 5942744"/>
              <a:gd name="connsiteY3" fmla="*/ 2308324 h 2308324"/>
              <a:gd name="connsiteX4" fmla="*/ 0 w 5942744"/>
              <a:gd name="connsiteY4" fmla="*/ 0 h 2308324"/>
              <a:gd name="connsiteX0" fmla="*/ 0 w 5942744"/>
              <a:gd name="connsiteY0" fmla="*/ 0 h 2308324"/>
              <a:gd name="connsiteX1" fmla="*/ 5942744 w 5942744"/>
              <a:gd name="connsiteY1" fmla="*/ 0 h 2308324"/>
              <a:gd name="connsiteX2" fmla="*/ 5942744 w 5942744"/>
              <a:gd name="connsiteY2" fmla="*/ 2298492 h 2308324"/>
              <a:gd name="connsiteX3" fmla="*/ 0 w 5942744"/>
              <a:gd name="connsiteY3" fmla="*/ 2308324 h 2308324"/>
              <a:gd name="connsiteX4" fmla="*/ 0 w 5942744"/>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2744" h="2308324">
                <a:moveTo>
                  <a:pt x="0" y="0"/>
                </a:moveTo>
                <a:lnTo>
                  <a:pt x="5942744" y="0"/>
                </a:lnTo>
                <a:lnTo>
                  <a:pt x="5942744" y="2298492"/>
                </a:lnTo>
                <a:lnTo>
                  <a:pt x="0" y="2308324"/>
                </a:lnTo>
                <a:lnTo>
                  <a:pt x="0" y="0"/>
                </a:lnTo>
                <a:close/>
              </a:path>
            </a:pathLst>
          </a:custGeom>
          <a:solidFill>
            <a:schemeClr val="bg1">
              <a:alpha val="70000"/>
            </a:schemeClr>
          </a:solidFill>
        </p:spPr>
        <p:txBody>
          <a:bodyPr wrap="square" rtlCol="0">
            <a:spAutoFit/>
          </a:bodyPr>
          <a:lstStyle/>
          <a:p>
            <a:r>
              <a:rPr lang="en-US" sz="2400" b="1" dirty="0">
                <a:solidFill>
                  <a:schemeClr val="bg2">
                    <a:lumMod val="10000"/>
                  </a:schemeClr>
                </a:solidFill>
              </a:rPr>
              <a:t>Licensed child care early learning programs*</a:t>
            </a:r>
          </a:p>
          <a:p>
            <a:r>
              <a:rPr lang="en-US" sz="2400" dirty="0">
                <a:solidFill>
                  <a:schemeClr val="bg2">
                    <a:lumMod val="10000"/>
                  </a:schemeClr>
                </a:solidFill>
              </a:rPr>
              <a:t>2,316 centers and school-age programs</a:t>
            </a:r>
          </a:p>
          <a:p>
            <a:r>
              <a:rPr lang="en-US" sz="2400" dirty="0">
                <a:solidFill>
                  <a:schemeClr val="bg2">
                    <a:lumMod val="10000"/>
                  </a:schemeClr>
                </a:solidFill>
              </a:rPr>
              <a:t>3,300 family home child care programs</a:t>
            </a:r>
          </a:p>
          <a:p>
            <a:endParaRPr lang="en-US" sz="2400" dirty="0">
              <a:solidFill>
                <a:schemeClr val="bg2">
                  <a:lumMod val="10000"/>
                </a:schemeClr>
              </a:solidFill>
            </a:endParaRPr>
          </a:p>
          <a:p>
            <a:r>
              <a:rPr lang="en-US" sz="2400" b="1" dirty="0">
                <a:solidFill>
                  <a:schemeClr val="bg2">
                    <a:lumMod val="10000"/>
                  </a:schemeClr>
                </a:solidFill>
              </a:rPr>
              <a:t>Family, Friend and Neighbor Providers</a:t>
            </a:r>
          </a:p>
          <a:p>
            <a:r>
              <a:rPr lang="en-US" sz="2400" dirty="0">
                <a:solidFill>
                  <a:schemeClr val="bg2">
                    <a:lumMod val="10000"/>
                  </a:schemeClr>
                </a:solidFill>
              </a:rPr>
              <a:t>4,039 FFN providers*</a:t>
            </a:r>
          </a:p>
        </p:txBody>
      </p:sp>
      <p:sp>
        <p:nvSpPr>
          <p:cNvPr id="5" name="Rectangle 4"/>
          <p:cNvSpPr/>
          <p:nvPr/>
        </p:nvSpPr>
        <p:spPr>
          <a:xfrm>
            <a:off x="307975" y="5677075"/>
            <a:ext cx="5013232" cy="738664"/>
          </a:xfrm>
          <a:prstGeom prst="rect">
            <a:avLst/>
          </a:prstGeom>
        </p:spPr>
        <p:txBody>
          <a:bodyPr wrap="none">
            <a:spAutoFit/>
          </a:bodyPr>
          <a:lstStyle/>
          <a:p>
            <a:r>
              <a:rPr lang="en-US" sz="1400" dirty="0"/>
              <a:t>Data taken from WA Compass 8/12/19</a:t>
            </a:r>
          </a:p>
          <a:p>
            <a:r>
              <a:rPr lang="en-US" sz="1400" dirty="0"/>
              <a:t>^ Data taken from the  2018 Child Care Market Rate Survey Report</a:t>
            </a:r>
          </a:p>
          <a:p>
            <a:endParaRPr lang="en-US" sz="1400" dirty="0"/>
          </a:p>
        </p:txBody>
      </p:sp>
      <p:sp>
        <p:nvSpPr>
          <p:cNvPr id="8" name="TextBox 7"/>
          <p:cNvSpPr txBox="1"/>
          <p:nvPr/>
        </p:nvSpPr>
        <p:spPr>
          <a:xfrm>
            <a:off x="6611253" y="1541776"/>
            <a:ext cx="5095983" cy="4154984"/>
          </a:xfrm>
          <a:prstGeom prst="rect">
            <a:avLst/>
          </a:prstGeom>
          <a:solidFill>
            <a:schemeClr val="bg1">
              <a:alpha val="50000"/>
            </a:schemeClr>
          </a:solidFill>
        </p:spPr>
        <p:txBody>
          <a:bodyPr wrap="square" rtlCol="0">
            <a:spAutoFit/>
          </a:bodyPr>
          <a:lstStyle/>
          <a:p>
            <a:r>
              <a:rPr lang="en-US" sz="2400" b="1" dirty="0">
                <a:solidFill>
                  <a:schemeClr val="bg2">
                    <a:lumMod val="10000"/>
                  </a:schemeClr>
                </a:solidFill>
              </a:rPr>
              <a:t>Children in child care</a:t>
            </a:r>
          </a:p>
          <a:p>
            <a:pPr marL="342900" indent="-342900">
              <a:buFont typeface="Wingdings" panose="05000000000000000000" pitchFamily="2" charset="2"/>
              <a:buChar char="§"/>
            </a:pPr>
            <a:r>
              <a:rPr lang="en-US" sz="2400" dirty="0">
                <a:solidFill>
                  <a:schemeClr val="bg2">
                    <a:lumMod val="10000"/>
                  </a:schemeClr>
                </a:solidFill>
              </a:rPr>
              <a:t>Average capacity for licensed centers is 69 children*</a:t>
            </a:r>
          </a:p>
          <a:p>
            <a:pPr marL="342900" indent="-342900">
              <a:buFont typeface="Wingdings" panose="05000000000000000000" pitchFamily="2" charset="2"/>
              <a:buChar char="§"/>
            </a:pPr>
            <a:r>
              <a:rPr lang="en-US" sz="2400" dirty="0">
                <a:solidFill>
                  <a:schemeClr val="bg2">
                    <a:lumMod val="10000"/>
                  </a:schemeClr>
                </a:solidFill>
              </a:rPr>
              <a:t>Average capacity for a licensed family child care home is 10 children* </a:t>
            </a:r>
          </a:p>
          <a:p>
            <a:pPr marL="342900" indent="-342900">
              <a:buFont typeface="Wingdings" panose="05000000000000000000" pitchFamily="2" charset="2"/>
              <a:buChar char="§"/>
            </a:pPr>
            <a:r>
              <a:rPr lang="en-US" sz="2400" dirty="0">
                <a:solidFill>
                  <a:schemeClr val="bg2">
                    <a:lumMod val="10000"/>
                  </a:schemeClr>
                </a:solidFill>
              </a:rPr>
              <a:t>91% of centers and 79% of family child care homes accept subsidy</a:t>
            </a:r>
            <a:r>
              <a:rPr lang="en-US" sz="2400" dirty="0" smtClean="0">
                <a:solidFill>
                  <a:schemeClr val="bg2">
                    <a:lumMod val="10000"/>
                  </a:schemeClr>
                </a:solidFill>
              </a:rPr>
              <a:t>^</a:t>
            </a:r>
            <a:endParaRPr lang="en-US" sz="2400" dirty="0">
              <a:solidFill>
                <a:schemeClr val="bg2">
                  <a:lumMod val="10000"/>
                </a:schemeClr>
              </a:solidFill>
            </a:endParaRPr>
          </a:p>
          <a:p>
            <a:pPr marL="342900" indent="-342900">
              <a:buFont typeface="Wingdings" panose="05000000000000000000" pitchFamily="2" charset="2"/>
              <a:buChar char="§"/>
            </a:pPr>
            <a:r>
              <a:rPr lang="en-US" sz="2400" b="1" dirty="0">
                <a:solidFill>
                  <a:schemeClr val="bg2">
                    <a:lumMod val="10000"/>
                  </a:schemeClr>
                </a:solidFill>
              </a:rPr>
              <a:t>FFN license-exempt</a:t>
            </a:r>
            <a:br>
              <a:rPr lang="en-US" sz="2400" b="1" dirty="0">
                <a:solidFill>
                  <a:schemeClr val="bg2">
                    <a:lumMod val="10000"/>
                  </a:schemeClr>
                </a:solidFill>
              </a:rPr>
            </a:br>
            <a:r>
              <a:rPr lang="en-US" sz="2400" dirty="0">
                <a:solidFill>
                  <a:schemeClr val="bg2">
                    <a:lumMod val="10000"/>
                  </a:schemeClr>
                </a:solidFill>
              </a:rPr>
              <a:t>100% of families received subsidy </a:t>
            </a:r>
            <a:r>
              <a:rPr lang="en-US" sz="2400" dirty="0" smtClean="0">
                <a:solidFill>
                  <a:schemeClr val="bg2">
                    <a:lumMod val="10000"/>
                  </a:schemeClr>
                </a:solidFill>
              </a:rPr>
              <a:t>assistance</a:t>
            </a:r>
            <a:endParaRPr lang="en-US" sz="2400" dirty="0">
              <a:solidFill>
                <a:schemeClr val="bg2">
                  <a:lumMod val="10000"/>
                </a:schemeClr>
              </a:solidFill>
            </a:endParaRPr>
          </a:p>
        </p:txBody>
      </p:sp>
      <p:sp>
        <p:nvSpPr>
          <p:cNvPr id="9" name="AutoShape 2" descr="Image result for wa state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07975" y="4983760"/>
            <a:ext cx="4053867" cy="738664"/>
          </a:xfrm>
          <a:prstGeom prst="rect">
            <a:avLst/>
          </a:prstGeom>
        </p:spPr>
        <p:txBody>
          <a:bodyPr wrap="none">
            <a:spAutoFit/>
          </a:bodyPr>
          <a:lstStyle/>
          <a:p>
            <a:r>
              <a:rPr lang="en-US" sz="1400" dirty="0" smtClean="0"/>
              <a:t>* Source: WA </a:t>
            </a:r>
            <a:r>
              <a:rPr lang="en-US" sz="1400" dirty="0"/>
              <a:t>Compass 8/12/19</a:t>
            </a:r>
          </a:p>
          <a:p>
            <a:r>
              <a:rPr lang="en-US" sz="1400" dirty="0"/>
              <a:t>^ </a:t>
            </a:r>
            <a:r>
              <a:rPr lang="en-US" sz="1400" dirty="0" smtClean="0"/>
              <a:t>Source: 2018 </a:t>
            </a:r>
            <a:r>
              <a:rPr lang="en-US" sz="1400" dirty="0"/>
              <a:t>Child Care Market Rate Survey Report</a:t>
            </a:r>
          </a:p>
          <a:p>
            <a:endParaRPr lang="en-US" sz="1400" dirty="0"/>
          </a:p>
        </p:txBody>
      </p:sp>
    </p:spTree>
    <p:extLst>
      <p:ext uri="{BB962C8B-B14F-4D97-AF65-F5344CB8AC3E}">
        <p14:creationId xmlns:p14="http://schemas.microsoft.com/office/powerpoint/2010/main" val="1792951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a:t>
            </a:r>
            <a:r>
              <a:rPr lang="en-US" b="1" dirty="0" smtClean="0">
                <a:solidFill>
                  <a:srgbClr val="863399"/>
                </a:solidFill>
              </a:rPr>
              <a:t>Achievers</a:t>
            </a:r>
            <a:r>
              <a:rPr lang="en-US" b="1" dirty="0" smtClean="0"/>
              <a:t> </a:t>
            </a:r>
            <a:endParaRPr lang="en-US" sz="3200" b="1" dirty="0"/>
          </a:p>
        </p:txBody>
      </p:sp>
      <p:sp>
        <p:nvSpPr>
          <p:cNvPr id="3" name="Content Placeholder 2"/>
          <p:cNvSpPr>
            <a:spLocks noGrp="1"/>
          </p:cNvSpPr>
          <p:nvPr>
            <p:ph idx="1"/>
          </p:nvPr>
        </p:nvSpPr>
        <p:spPr>
          <a:xfrm>
            <a:off x="838200" y="1589319"/>
            <a:ext cx="10648308" cy="3784066"/>
          </a:xfrm>
        </p:spPr>
        <p:txBody>
          <a:bodyPr>
            <a:normAutofit lnSpcReduction="10000"/>
          </a:bodyPr>
          <a:lstStyle/>
          <a:p>
            <a:pPr>
              <a:spcAft>
                <a:spcPts val="600"/>
              </a:spcAft>
            </a:pPr>
            <a:r>
              <a:rPr lang="en-US" dirty="0" smtClean="0"/>
              <a:t>Washington State’s quality rating improvement system </a:t>
            </a:r>
          </a:p>
          <a:p>
            <a:pPr>
              <a:spcAft>
                <a:spcPts val="600"/>
              </a:spcAft>
            </a:pPr>
            <a:r>
              <a:rPr lang="en-US" dirty="0" smtClean="0"/>
              <a:t>Early Start Act 2015</a:t>
            </a:r>
          </a:p>
          <a:p>
            <a:pPr lvl="1"/>
            <a:r>
              <a:rPr lang="en-US" dirty="0" smtClean="0"/>
              <a:t>Required participation for all providers serving state subsidized care to children aged &lt;5</a:t>
            </a:r>
          </a:p>
          <a:p>
            <a:pPr lvl="1"/>
            <a:r>
              <a:rPr lang="en-US" dirty="0" smtClean="0"/>
              <a:t>Voluntary for other licensed providers</a:t>
            </a:r>
          </a:p>
          <a:p>
            <a:pPr lvl="1"/>
            <a:r>
              <a:rPr lang="en-US" dirty="0" smtClean="0"/>
              <a:t>Includes additional reimbursements, scholarships, and coaching for providers</a:t>
            </a:r>
          </a:p>
          <a:p>
            <a:pPr lvl="1"/>
            <a:endParaRPr lang="en-US" dirty="0"/>
          </a:p>
          <a:p>
            <a:pPr>
              <a:spcAft>
                <a:spcPts val="600"/>
              </a:spcAft>
            </a:pPr>
            <a:r>
              <a:rPr lang="en-US" dirty="0"/>
              <a:t>Based on national research that shows children benefit from higher quality care, especially children from low income households</a:t>
            </a:r>
          </a:p>
          <a:p>
            <a:pPr marL="457200" lvl="1" indent="0">
              <a:buNone/>
            </a:pPr>
            <a:endParaRPr lang="en-US" dirty="0" smtClean="0"/>
          </a:p>
        </p:txBody>
      </p:sp>
    </p:spTree>
    <p:extLst>
      <p:ext uri="{BB962C8B-B14F-4D97-AF65-F5344CB8AC3E}">
        <p14:creationId xmlns:p14="http://schemas.microsoft.com/office/powerpoint/2010/main" val="759997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48250"/>
            <a:ext cx="10515600" cy="713664"/>
          </a:xfrm>
          <a:solidFill>
            <a:schemeClr val="bg1"/>
          </a:solidFill>
        </p:spPr>
        <p:txBody>
          <a:bodyPr/>
          <a:lstStyle/>
          <a:p>
            <a:pPr algn="l"/>
            <a:r>
              <a:rPr lang="en-US" b="1" dirty="0" smtClean="0">
                <a:solidFill>
                  <a:srgbClr val="863399"/>
                </a:solidFill>
              </a:rPr>
              <a:t>Early Achievers Participating Providers</a:t>
            </a:r>
            <a:endParaRPr lang="en-US" b="1" dirty="0">
              <a:solidFill>
                <a:srgbClr val="863399"/>
              </a:solidFill>
            </a:endParaRPr>
          </a:p>
        </p:txBody>
      </p:sp>
      <p:sp>
        <p:nvSpPr>
          <p:cNvPr id="4" name="Content Placeholder 3"/>
          <p:cNvSpPr>
            <a:spLocks noGrp="1"/>
          </p:cNvSpPr>
          <p:nvPr>
            <p:ph sz="half" idx="2"/>
          </p:nvPr>
        </p:nvSpPr>
        <p:spPr>
          <a:xfrm>
            <a:off x="529237" y="1457266"/>
            <a:ext cx="4674321" cy="4348305"/>
          </a:xfrm>
        </p:spPr>
        <p:txBody>
          <a:bodyPr>
            <a:normAutofit/>
          </a:bodyPr>
          <a:lstStyle/>
          <a:p>
            <a:pPr marL="0" indent="0">
              <a:buNone/>
            </a:pPr>
            <a:r>
              <a:rPr lang="en-US" sz="2200" dirty="0" smtClean="0"/>
              <a:t>Early learning providers, including:</a:t>
            </a:r>
          </a:p>
          <a:p>
            <a:r>
              <a:rPr lang="en-US" sz="2000" dirty="0" smtClean="0"/>
              <a:t>Child care centers</a:t>
            </a:r>
          </a:p>
          <a:p>
            <a:r>
              <a:rPr lang="en-US" sz="2000" dirty="0" smtClean="0"/>
              <a:t>Family child care homes</a:t>
            </a:r>
          </a:p>
          <a:p>
            <a:r>
              <a:rPr lang="en-US" sz="2000" dirty="0" smtClean="0"/>
              <a:t>ECEAP/Head Start providers</a:t>
            </a:r>
          </a:p>
          <a:p>
            <a:endParaRPr lang="en-US" sz="2200" dirty="0"/>
          </a:p>
          <a:p>
            <a:endParaRPr lang="en-US" sz="2200" dirty="0"/>
          </a:p>
        </p:txBody>
      </p:sp>
      <p:sp>
        <p:nvSpPr>
          <p:cNvPr id="6" name="TextBox 5"/>
          <p:cNvSpPr txBox="1"/>
          <p:nvPr/>
        </p:nvSpPr>
        <p:spPr>
          <a:xfrm>
            <a:off x="336354" y="5497794"/>
            <a:ext cx="7923644" cy="307777"/>
          </a:xfrm>
          <a:prstGeom prst="rect">
            <a:avLst/>
          </a:prstGeom>
          <a:noFill/>
        </p:spPr>
        <p:txBody>
          <a:bodyPr wrap="none" rtlCol="0">
            <a:spAutoFit/>
          </a:bodyPr>
          <a:lstStyle/>
          <a:p>
            <a:r>
              <a:rPr lang="en-US" sz="1400" dirty="0" smtClean="0"/>
              <a:t>Source: Early Achievers Dashboard, </a:t>
            </a:r>
            <a:r>
              <a:rPr lang="en-US" sz="1400" dirty="0">
                <a:hlinkClick r:id="rId3"/>
              </a:rPr>
              <a:t>https://www.dcyf.wa.gov/sites/default/files/pdf/ea/EA-Dashboard.pdf</a:t>
            </a:r>
            <a:endParaRPr lang="en-US" sz="1400" dirty="0"/>
          </a:p>
        </p:txBody>
      </p:sp>
      <p:graphicFrame>
        <p:nvGraphicFramePr>
          <p:cNvPr id="12" name="Chart 11"/>
          <p:cNvGraphicFramePr>
            <a:graphicFrameLocks/>
          </p:cNvGraphicFramePr>
          <p:nvPr>
            <p:extLst>
              <p:ext uri="{D42A27DB-BD31-4B8C-83A1-F6EECF244321}">
                <p14:modId xmlns:p14="http://schemas.microsoft.com/office/powerpoint/2010/main" val="3385689530"/>
              </p:ext>
            </p:extLst>
          </p:nvPr>
        </p:nvGraphicFramePr>
        <p:xfrm>
          <a:off x="4918285" y="1378681"/>
          <a:ext cx="6437103" cy="4119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5665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298" y="0"/>
            <a:ext cx="10515600" cy="1325563"/>
          </a:xfrm>
        </p:spPr>
        <p:txBody>
          <a:bodyPr/>
          <a:lstStyle/>
          <a:p>
            <a:r>
              <a:rPr lang="en-US" dirty="0" smtClean="0"/>
              <a:t>Extreme Child Care Access Deserts, 2019</a:t>
            </a:r>
            <a:endParaRPr lang="en-US" dirty="0"/>
          </a:p>
        </p:txBody>
      </p:sp>
      <p:pic>
        <p:nvPicPr>
          <p:cNvPr id="6" name="Content Placeholder 5"/>
          <p:cNvPicPr>
            <a:picLocks noGrp="1" noChangeAspect="1"/>
          </p:cNvPicPr>
          <p:nvPr>
            <p:ph idx="1"/>
          </p:nvPr>
        </p:nvPicPr>
        <p:blipFill>
          <a:blip r:embed="rId3"/>
          <a:stretch>
            <a:fillRect/>
          </a:stretch>
        </p:blipFill>
        <p:spPr>
          <a:xfrm>
            <a:off x="4399470" y="1516945"/>
            <a:ext cx="6395731" cy="4263821"/>
          </a:xfrm>
          <a:prstGeom prst="rect">
            <a:avLst/>
          </a:prstGeom>
        </p:spPr>
      </p:pic>
      <p:pic>
        <p:nvPicPr>
          <p:cNvPr id="11" name="Picture 10"/>
          <p:cNvPicPr>
            <a:picLocks noChangeAspect="1"/>
          </p:cNvPicPr>
          <p:nvPr/>
        </p:nvPicPr>
        <p:blipFill>
          <a:blip r:embed="rId4"/>
          <a:stretch>
            <a:fillRect/>
          </a:stretch>
        </p:blipFill>
        <p:spPr>
          <a:xfrm>
            <a:off x="674298" y="1500344"/>
            <a:ext cx="2614649" cy="3663330"/>
          </a:xfrm>
          <a:prstGeom prst="rect">
            <a:avLst/>
          </a:prstGeom>
          <a:ln>
            <a:solidFill>
              <a:schemeClr val="tx1"/>
            </a:solidFill>
          </a:ln>
        </p:spPr>
      </p:pic>
    </p:spTree>
    <p:extLst>
      <p:ext uri="{BB962C8B-B14F-4D97-AF65-F5344CB8AC3E}">
        <p14:creationId xmlns:p14="http://schemas.microsoft.com/office/powerpoint/2010/main" val="320724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304"/>
            <a:ext cx="10515600" cy="1325563"/>
          </a:xfrm>
        </p:spPr>
        <p:txBody>
          <a:bodyPr/>
          <a:lstStyle/>
          <a:p>
            <a:r>
              <a:rPr lang="en-US" dirty="0" smtClean="0"/>
              <a:t>Extreme Child Care Access Deserts, 2019</a:t>
            </a:r>
            <a:endParaRPr lang="en-US" dirty="0"/>
          </a:p>
        </p:txBody>
      </p:sp>
      <p:pic>
        <p:nvPicPr>
          <p:cNvPr id="4" name="Content Placeholder 3"/>
          <p:cNvPicPr>
            <a:picLocks noGrp="1" noChangeAspect="1"/>
          </p:cNvPicPr>
          <p:nvPr>
            <p:ph idx="1"/>
          </p:nvPr>
        </p:nvPicPr>
        <p:blipFill>
          <a:blip r:embed="rId3"/>
          <a:stretch>
            <a:fillRect/>
          </a:stretch>
        </p:blipFill>
        <p:spPr>
          <a:xfrm>
            <a:off x="995735" y="1517891"/>
            <a:ext cx="4438907" cy="4277266"/>
          </a:xfrm>
          <a:prstGeom prst="rect">
            <a:avLst/>
          </a:prstGeom>
        </p:spPr>
      </p:pic>
      <p:pic>
        <p:nvPicPr>
          <p:cNvPr id="5" name="Picture 4"/>
          <p:cNvPicPr>
            <a:picLocks noChangeAspect="1"/>
          </p:cNvPicPr>
          <p:nvPr/>
        </p:nvPicPr>
        <p:blipFill>
          <a:blip r:embed="rId4"/>
          <a:stretch>
            <a:fillRect/>
          </a:stretch>
        </p:blipFill>
        <p:spPr>
          <a:xfrm>
            <a:off x="9822969" y="3096352"/>
            <a:ext cx="2058140" cy="2341904"/>
          </a:xfrm>
          <a:prstGeom prst="rect">
            <a:avLst/>
          </a:prstGeom>
        </p:spPr>
      </p:pic>
      <p:pic>
        <p:nvPicPr>
          <p:cNvPr id="6" name="Picture 5"/>
          <p:cNvPicPr>
            <a:picLocks noChangeAspect="1"/>
          </p:cNvPicPr>
          <p:nvPr/>
        </p:nvPicPr>
        <p:blipFill>
          <a:blip r:embed="rId5"/>
          <a:stretch>
            <a:fillRect/>
          </a:stretch>
        </p:blipFill>
        <p:spPr>
          <a:xfrm>
            <a:off x="5592177" y="1379867"/>
            <a:ext cx="3952457" cy="2629904"/>
          </a:xfrm>
          <a:prstGeom prst="rect">
            <a:avLst/>
          </a:prstGeom>
        </p:spPr>
      </p:pic>
    </p:spTree>
    <p:extLst>
      <p:ext uri="{BB962C8B-B14F-4D97-AF65-F5344CB8AC3E}">
        <p14:creationId xmlns:p14="http://schemas.microsoft.com/office/powerpoint/2010/main" val="2991124046"/>
      </p:ext>
    </p:extLst>
  </p:cSld>
  <p:clrMapOvr>
    <a:masterClrMapping/>
  </p:clrMapOvr>
</p:sld>
</file>

<file path=ppt/theme/theme1.xml><?xml version="1.0" encoding="utf-8"?>
<a:theme xmlns:a="http://schemas.openxmlformats.org/drawingml/2006/main" name="Office Theme">
  <a:themeElements>
    <a:clrScheme name="DCYF">
      <a:dk1>
        <a:srgbClr val="863399"/>
      </a:dk1>
      <a:lt1>
        <a:sysClr val="window" lastClr="FFFFFF"/>
      </a:lt1>
      <a:dk2>
        <a:srgbClr val="923A7F"/>
      </a:dk2>
      <a:lt2>
        <a:srgbClr val="E7E6E6"/>
      </a:lt2>
      <a:accent1>
        <a:srgbClr val="863399"/>
      </a:accent1>
      <a:accent2>
        <a:srgbClr val="E64B38"/>
      </a:accent2>
      <a:accent3>
        <a:srgbClr val="008522"/>
      </a:accent3>
      <a:accent4>
        <a:srgbClr val="006580"/>
      </a:accent4>
      <a:accent5>
        <a:srgbClr val="F5B335"/>
      </a:accent5>
      <a:accent6>
        <a:srgbClr val="6ABF4B"/>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764</Words>
  <Application>Microsoft Office PowerPoint</Application>
  <PresentationFormat>Widescreen</PresentationFormat>
  <Paragraphs>96</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DCYF’s Role in  Child Care Statewide</vt:lpstr>
      <vt:lpstr>DCYF’s Three Primary Roles</vt:lpstr>
      <vt:lpstr>Child Care Subsidy Programs</vt:lpstr>
      <vt:lpstr>Child Care Licensing &amp; License Exempt Services</vt:lpstr>
      <vt:lpstr>Child Care Licensing &amp; License Exempt Services</vt:lpstr>
      <vt:lpstr>Early Achievers </vt:lpstr>
      <vt:lpstr>Early Achievers Participating Providers</vt:lpstr>
      <vt:lpstr>Extreme Child Care Access Deserts, 2019</vt:lpstr>
      <vt:lpstr>Extreme Child Care Access Deserts, 2019</vt:lpstr>
      <vt:lpstr>PowerPoint Presentation</vt:lpstr>
      <vt:lpstr>DCYF Priority Policy Work</vt:lpstr>
      <vt:lpstr>Thank you!</vt:lpstr>
    </vt:vector>
  </TitlesOfParts>
  <Company>Children's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Downing, William (DCYF)</dc:creator>
  <cp:lastModifiedBy>Vela, Marie (WSWC)</cp:lastModifiedBy>
  <cp:revision>64</cp:revision>
  <cp:lastPrinted>2019-04-09T21:11:26Z</cp:lastPrinted>
  <dcterms:created xsi:type="dcterms:W3CDTF">2019-04-05T22:52:32Z</dcterms:created>
  <dcterms:modified xsi:type="dcterms:W3CDTF">2020-01-24T23:26:09Z</dcterms:modified>
</cp:coreProperties>
</file>